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20" r:id="rId3"/>
    <p:sldId id="317" r:id="rId4"/>
    <p:sldId id="303" r:id="rId5"/>
    <p:sldId id="321" r:id="rId6"/>
    <p:sldId id="326" r:id="rId7"/>
    <p:sldId id="322" r:id="rId8"/>
    <p:sldId id="323" r:id="rId9"/>
    <p:sldId id="324" r:id="rId10"/>
    <p:sldId id="301" r:id="rId11"/>
    <p:sldId id="287" r:id="rId12"/>
    <p:sldId id="3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356B1"/>
    <a:srgbClr val="024EA2"/>
    <a:srgbClr val="024B9C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8" autoAdjust="0"/>
    <p:restoredTop sz="88586" autoAdjust="0"/>
  </p:normalViewPr>
  <p:slideViewPr>
    <p:cSldViewPr snapToGrid="0">
      <p:cViewPr>
        <p:scale>
          <a:sx n="70" d="100"/>
          <a:sy n="70" d="100"/>
        </p:scale>
        <p:origin x="667" y="96"/>
      </p:cViewPr>
      <p:guideLst>
        <p:guide orient="horz" pos="206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801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39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08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987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43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open-research-europe.ec.europa.eu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0351" y="1863618"/>
            <a:ext cx="11163677" cy="3415953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solidFill>
                  <a:srgbClr val="FFC000"/>
                </a:solidFill>
              </a:rPr>
              <a:t>Open </a:t>
            </a:r>
            <a:r>
              <a:rPr lang="en-GB" sz="5400" b="1" dirty="0" smtClean="0">
                <a:solidFill>
                  <a:srgbClr val="FFC000"/>
                </a:solidFill>
              </a:rPr>
              <a:t>Science in </a:t>
            </a:r>
            <a:r>
              <a:rPr lang="en-GB" sz="5400" b="1" dirty="0" smtClean="0">
                <a:solidFill>
                  <a:srgbClr val="FFC000"/>
                </a:solidFill>
              </a:rPr>
              <a:t>Horizon </a:t>
            </a:r>
            <a:r>
              <a:rPr lang="en-GB" sz="5400" b="1" dirty="0" smtClean="0">
                <a:solidFill>
                  <a:srgbClr val="FFC000"/>
                </a:solidFill>
              </a:rPr>
              <a:t>Europ</a:t>
            </a:r>
            <a:r>
              <a:rPr lang="en-GB" sz="5400" b="1" dirty="0" smtClean="0">
                <a:solidFill>
                  <a:srgbClr val="FFC000"/>
                </a:solidFill>
              </a:rPr>
              <a:t>e:</a:t>
            </a:r>
            <a:br>
              <a:rPr lang="en-GB" sz="5400" b="1" dirty="0" smtClean="0">
                <a:solidFill>
                  <a:srgbClr val="FFC000"/>
                </a:solidFill>
              </a:rPr>
            </a:br>
            <a:r>
              <a:rPr lang="en-GB" sz="5400" b="1" dirty="0" smtClean="0">
                <a:solidFill>
                  <a:srgbClr val="FFC000"/>
                </a:solidFill>
              </a:rPr>
              <a:t> </a:t>
            </a:r>
            <a:br>
              <a:rPr lang="en-GB" sz="5400" b="1" dirty="0" smtClean="0">
                <a:solidFill>
                  <a:srgbClr val="FFC000"/>
                </a:solidFill>
              </a:rPr>
            </a:br>
            <a:r>
              <a:rPr lang="en-GB" sz="5400" b="1" i="1" dirty="0" smtClean="0">
                <a:solidFill>
                  <a:srgbClr val="FFC000"/>
                </a:solidFill>
              </a:rPr>
              <a:t>a </a:t>
            </a:r>
            <a:r>
              <a:rPr lang="en-GB" sz="5400" b="1" i="1" dirty="0" smtClean="0">
                <a:solidFill>
                  <a:srgbClr val="FFC000"/>
                </a:solidFill>
              </a:rPr>
              <a:t> proposer’s primer</a:t>
            </a:r>
            <a:r>
              <a:rPr lang="en-GB" sz="6600" b="1" i="1" dirty="0" smtClean="0"/>
              <a:t/>
            </a:r>
            <a:br>
              <a:rPr lang="en-GB" sz="6600" b="1" i="1" dirty="0" smtClean="0"/>
            </a:br>
            <a:r>
              <a:rPr lang="en-US" sz="1600" i="1" dirty="0"/>
              <a:t/>
            </a:r>
            <a:br>
              <a:rPr lang="en-US" sz="1600" i="1" dirty="0"/>
            </a:br>
            <a:endParaRPr lang="en-GB" sz="1800" b="1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15251" y="5279571"/>
            <a:ext cx="5726113" cy="130829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Victoria </a:t>
            </a:r>
            <a:r>
              <a:rPr lang="en-GB" dirty="0" smtClean="0"/>
              <a:t>Tsoukala</a:t>
            </a:r>
            <a:r>
              <a:rPr lang="en-GB" dirty="0" smtClean="0"/>
              <a:t>, PhD, </a:t>
            </a:r>
            <a:r>
              <a:rPr lang="en-GB" dirty="0" smtClean="0"/>
              <a:t>Policy Officer</a:t>
            </a:r>
          </a:p>
          <a:p>
            <a:pPr>
              <a:spcAft>
                <a:spcPts val="600"/>
              </a:spcAft>
            </a:pPr>
            <a:r>
              <a:rPr lang="en-IE" dirty="0" smtClean="0"/>
              <a:t>Unit ‘Open Science’, DG RTD </a:t>
            </a:r>
          </a:p>
          <a:p>
            <a:pPr>
              <a:spcAft>
                <a:spcPts val="600"/>
              </a:spcAft>
            </a:pPr>
            <a:r>
              <a:rPr lang="en-IE" dirty="0" smtClean="0"/>
              <a:t>April 21, 2021</a:t>
            </a:r>
            <a:endParaRPr lang="en-IE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014" y="1313997"/>
            <a:ext cx="10905699" cy="3881904"/>
          </a:xfrm>
        </p:spPr>
        <p:txBody>
          <a:bodyPr/>
          <a:lstStyle/>
          <a:p>
            <a:r>
              <a:rPr lang="en-IE" dirty="0" smtClean="0">
                <a:solidFill>
                  <a:srgbClr val="004494"/>
                </a:solidFill>
              </a:rPr>
              <a:t>Some calls may have </a:t>
            </a:r>
            <a:r>
              <a:rPr lang="en-IE" b="1" dirty="0" smtClean="0">
                <a:solidFill>
                  <a:srgbClr val="004494"/>
                </a:solidFill>
              </a:rPr>
              <a:t>additional obligations on OS practices- </a:t>
            </a:r>
            <a:r>
              <a:rPr lang="en-IE" dirty="0" smtClean="0">
                <a:solidFill>
                  <a:srgbClr val="004494"/>
                </a:solidFill>
              </a:rPr>
              <a:t>they must be complied with</a:t>
            </a:r>
          </a:p>
          <a:p>
            <a:r>
              <a:rPr lang="en-IE" dirty="0">
                <a:solidFill>
                  <a:srgbClr val="004494"/>
                </a:solidFill>
              </a:rPr>
              <a:t>Beneficiaries </a:t>
            </a:r>
            <a:r>
              <a:rPr lang="en-IE" b="1" dirty="0">
                <a:solidFill>
                  <a:srgbClr val="004494"/>
                </a:solidFill>
              </a:rPr>
              <a:t>must provide (digital or physical) access to data or other results </a:t>
            </a:r>
            <a:r>
              <a:rPr lang="en-IE" dirty="0">
                <a:solidFill>
                  <a:srgbClr val="004494"/>
                </a:solidFill>
              </a:rPr>
              <a:t>needed for validation of the conclusions of scientific publications, provided </a:t>
            </a:r>
            <a:r>
              <a:rPr lang="en-IE" b="1" dirty="0">
                <a:solidFill>
                  <a:srgbClr val="004494"/>
                </a:solidFill>
              </a:rPr>
              <a:t>legitimate interests safeguarded </a:t>
            </a:r>
            <a:r>
              <a:rPr lang="en-IE" dirty="0">
                <a:solidFill>
                  <a:srgbClr val="004494"/>
                </a:solidFill>
              </a:rPr>
              <a:t>and </a:t>
            </a:r>
            <a:r>
              <a:rPr lang="en-IE" b="1" dirty="0">
                <a:solidFill>
                  <a:srgbClr val="004494"/>
                </a:solidFill>
              </a:rPr>
              <a:t>unless (open) access already </a:t>
            </a:r>
            <a:r>
              <a:rPr lang="en-IE" dirty="0">
                <a:solidFill>
                  <a:srgbClr val="004494"/>
                </a:solidFill>
              </a:rPr>
              <a:t>provided at publication </a:t>
            </a:r>
            <a:r>
              <a:rPr lang="en-IE" dirty="0" smtClean="0">
                <a:solidFill>
                  <a:srgbClr val="004494"/>
                </a:solidFill>
              </a:rPr>
              <a:t>(mainstreamed through</a:t>
            </a:r>
            <a:r>
              <a:rPr lang="en-IE" dirty="0" smtClean="0">
                <a:solidFill>
                  <a:srgbClr val="004494"/>
                </a:solidFill>
              </a:rPr>
              <a:t> </a:t>
            </a:r>
            <a:r>
              <a:rPr lang="en-IE" dirty="0" smtClean="0">
                <a:solidFill>
                  <a:srgbClr val="004494"/>
                </a:solidFill>
              </a:rPr>
              <a:t>general annexes of </a:t>
            </a:r>
            <a:r>
              <a:rPr lang="en-IE" dirty="0" smtClean="0">
                <a:solidFill>
                  <a:srgbClr val="004494"/>
                </a:solidFill>
              </a:rPr>
              <a:t>WP; does not currently apply to ERC)</a:t>
            </a:r>
          </a:p>
          <a:p>
            <a:r>
              <a:rPr lang="en-IE" dirty="0" smtClean="0">
                <a:solidFill>
                  <a:srgbClr val="004494"/>
                </a:solidFill>
              </a:rPr>
              <a:t>Additional obligations in </a:t>
            </a:r>
            <a:r>
              <a:rPr lang="en-IE" b="1" dirty="0" smtClean="0">
                <a:solidFill>
                  <a:srgbClr val="004494"/>
                </a:solidFill>
              </a:rPr>
              <a:t>cases of public emergency</a:t>
            </a:r>
          </a:p>
          <a:p>
            <a:pPr lvl="1"/>
            <a:r>
              <a:rPr lang="en-IE" b="1" dirty="0" smtClean="0">
                <a:solidFill>
                  <a:srgbClr val="004494"/>
                </a:solidFill>
              </a:rPr>
              <a:t>Next slide…….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8829" y="195944"/>
            <a:ext cx="10678884" cy="1230085"/>
          </a:xfrm>
        </p:spPr>
        <p:txBody>
          <a:bodyPr/>
          <a:lstStyle/>
          <a:p>
            <a:r>
              <a:rPr lang="en-US" dirty="0" smtClean="0"/>
              <a:t>3. Additional </a:t>
            </a:r>
            <a:r>
              <a:rPr lang="en-US" dirty="0"/>
              <a:t>Open Science </a:t>
            </a:r>
            <a:r>
              <a:rPr lang="en-US" dirty="0" smtClean="0"/>
              <a:t>practices I/II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3247" y="238272"/>
            <a:ext cx="10515600" cy="1040134"/>
          </a:xfrm>
        </p:spPr>
        <p:txBody>
          <a:bodyPr/>
          <a:lstStyle/>
          <a:p>
            <a:r>
              <a:rPr lang="en-US" sz="3600" dirty="0" smtClean="0"/>
              <a:t>3. Additional </a:t>
            </a:r>
            <a:r>
              <a:rPr lang="en-US" sz="3600" dirty="0" smtClean="0"/>
              <a:t>Open Science practices-</a:t>
            </a:r>
            <a:br>
              <a:rPr lang="en-US" sz="3600" dirty="0" smtClean="0"/>
            </a:br>
            <a:r>
              <a:rPr lang="en-US" sz="3600" dirty="0" smtClean="0"/>
              <a:t>Public </a:t>
            </a:r>
            <a:r>
              <a:rPr lang="en-US" sz="3600" dirty="0" smtClean="0"/>
              <a:t>emergency						II/II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9451" y="1875295"/>
            <a:ext cx="11437749" cy="459294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4494"/>
                </a:solidFill>
              </a:rPr>
              <a:t>If imposed by the call </a:t>
            </a:r>
            <a:r>
              <a:rPr lang="en-US" sz="2200" dirty="0">
                <a:solidFill>
                  <a:srgbClr val="004494"/>
                </a:solidFill>
              </a:rPr>
              <a:t>conditions </a:t>
            </a:r>
            <a:r>
              <a:rPr lang="en-US" sz="2200" dirty="0" smtClean="0">
                <a:solidFill>
                  <a:srgbClr val="004494"/>
                </a:solidFill>
              </a:rPr>
              <a:t>in </a:t>
            </a:r>
            <a:r>
              <a:rPr lang="en-US" sz="2200" dirty="0">
                <a:solidFill>
                  <a:srgbClr val="004494"/>
                </a:solidFill>
              </a:rPr>
              <a:t>case of a public emergency, </a:t>
            </a:r>
            <a:r>
              <a:rPr lang="en-US" sz="2200" dirty="0" smtClean="0">
                <a:solidFill>
                  <a:srgbClr val="004494"/>
                </a:solidFill>
              </a:rPr>
              <a:t>beneficiaries </a:t>
            </a:r>
            <a:r>
              <a:rPr lang="en-US" sz="2200" dirty="0">
                <a:solidFill>
                  <a:srgbClr val="004494"/>
                </a:solidFill>
              </a:rPr>
              <a:t>must (if requested by the granting authority) immediately </a:t>
            </a:r>
            <a:r>
              <a:rPr lang="en-US" sz="2200" b="1" dirty="0">
                <a:solidFill>
                  <a:srgbClr val="004494"/>
                </a:solidFill>
              </a:rPr>
              <a:t>deposit </a:t>
            </a:r>
            <a:r>
              <a:rPr lang="en-US" sz="2200" b="1" u="sng" dirty="0">
                <a:solidFill>
                  <a:srgbClr val="004494"/>
                </a:solidFill>
              </a:rPr>
              <a:t>any research output </a:t>
            </a:r>
            <a:r>
              <a:rPr lang="en-US" sz="2200" dirty="0">
                <a:solidFill>
                  <a:srgbClr val="004494"/>
                </a:solidFill>
              </a:rPr>
              <a:t>in a repository</a:t>
            </a:r>
            <a:r>
              <a:rPr lang="en-US" sz="2200" b="1" dirty="0">
                <a:solidFill>
                  <a:srgbClr val="004494"/>
                </a:solidFill>
              </a:rPr>
              <a:t> +</a:t>
            </a:r>
            <a:r>
              <a:rPr lang="en-US" sz="2200" b="1" dirty="0" smtClean="0">
                <a:solidFill>
                  <a:srgbClr val="004494"/>
                </a:solidFill>
              </a:rPr>
              <a:t> provide </a:t>
            </a:r>
            <a:r>
              <a:rPr lang="en-US" sz="2200" b="1" dirty="0">
                <a:solidFill>
                  <a:srgbClr val="004494"/>
                </a:solidFill>
              </a:rPr>
              <a:t>open access to it under </a:t>
            </a:r>
            <a:r>
              <a:rPr lang="en-US" sz="2200" b="1" dirty="0" smtClean="0">
                <a:solidFill>
                  <a:srgbClr val="004494"/>
                </a:solidFill>
              </a:rPr>
              <a:t>CC BY, CC 0 </a:t>
            </a:r>
            <a:r>
              <a:rPr lang="en-US" sz="2200" dirty="0">
                <a:solidFill>
                  <a:srgbClr val="004494"/>
                </a:solidFill>
              </a:rPr>
              <a:t>or equivalent. </a:t>
            </a:r>
            <a:endParaRPr lang="en-US" sz="2050" dirty="0" smtClean="0">
              <a:solidFill>
                <a:srgbClr val="004494"/>
              </a:solidFill>
            </a:endParaRPr>
          </a:p>
          <a:p>
            <a:pPr marL="0" indent="0">
              <a:buNone/>
            </a:pPr>
            <a:r>
              <a:rPr lang="en-US" sz="2050" dirty="0" smtClean="0">
                <a:solidFill>
                  <a:srgbClr val="004494"/>
                </a:solidFill>
              </a:rPr>
              <a:t>As </a:t>
            </a:r>
            <a:r>
              <a:rPr lang="en-US" sz="2050" dirty="0">
                <a:solidFill>
                  <a:srgbClr val="004494"/>
                </a:solidFill>
              </a:rPr>
              <a:t>an exception, if the access would be against the beneficiaries’ legitimate interests, </a:t>
            </a:r>
            <a:r>
              <a:rPr lang="en-US" sz="2050" dirty="0" smtClean="0">
                <a:solidFill>
                  <a:srgbClr val="004494"/>
                </a:solidFill>
              </a:rPr>
              <a:t>beneficiaries </a:t>
            </a:r>
            <a:r>
              <a:rPr lang="en-US" sz="2050" b="1" dirty="0">
                <a:solidFill>
                  <a:srgbClr val="004494"/>
                </a:solidFill>
              </a:rPr>
              <a:t>must grant </a:t>
            </a:r>
            <a:r>
              <a:rPr lang="en-US" sz="2050" b="1" dirty="0" smtClean="0">
                <a:solidFill>
                  <a:srgbClr val="004494"/>
                </a:solidFill>
              </a:rPr>
              <a:t>non-exclusive </a:t>
            </a:r>
            <a:r>
              <a:rPr lang="en-US" sz="2050" b="1" dirty="0">
                <a:solidFill>
                  <a:srgbClr val="004494"/>
                </a:solidFill>
              </a:rPr>
              <a:t>licenses </a:t>
            </a:r>
            <a:r>
              <a:rPr lang="en-US" sz="2050" dirty="0">
                <a:solidFill>
                  <a:srgbClr val="004494"/>
                </a:solidFill>
              </a:rPr>
              <a:t>— under fair and reasonable conditions — </a:t>
            </a:r>
            <a:r>
              <a:rPr lang="en-US" sz="2050" b="1" dirty="0">
                <a:solidFill>
                  <a:srgbClr val="004494"/>
                </a:solidFill>
              </a:rPr>
              <a:t>to legal entities that need the research output to address the public emergency </a:t>
            </a:r>
            <a:r>
              <a:rPr lang="en-US" sz="2050" b="1" dirty="0" smtClean="0">
                <a:solidFill>
                  <a:srgbClr val="004494"/>
                </a:solidFill>
              </a:rPr>
              <a:t>+ commit </a:t>
            </a:r>
            <a:r>
              <a:rPr lang="en-US" sz="2050" b="1" dirty="0">
                <a:solidFill>
                  <a:srgbClr val="004494"/>
                </a:solidFill>
              </a:rPr>
              <a:t>to rapidly and broadly exploit the resulting products and services at fair and reasonable conditions</a:t>
            </a:r>
            <a:r>
              <a:rPr lang="en-US" sz="2050" dirty="0">
                <a:solidFill>
                  <a:srgbClr val="004494"/>
                </a:solidFill>
              </a:rPr>
              <a:t>. </a:t>
            </a:r>
            <a:endParaRPr lang="en-US" sz="2050" dirty="0" smtClean="0">
              <a:solidFill>
                <a:srgbClr val="004494"/>
              </a:solidFill>
            </a:endParaRPr>
          </a:p>
          <a:p>
            <a:pPr marL="0" indent="0">
              <a:buNone/>
            </a:pPr>
            <a:r>
              <a:rPr lang="en-US" sz="2050" dirty="0" smtClean="0">
                <a:solidFill>
                  <a:srgbClr val="004494"/>
                </a:solidFill>
              </a:rPr>
              <a:t>This </a:t>
            </a:r>
            <a:r>
              <a:rPr lang="en-US" sz="2050" dirty="0">
                <a:solidFill>
                  <a:srgbClr val="004494"/>
                </a:solidFill>
              </a:rPr>
              <a:t>provision applies up to four years after the end of the </a:t>
            </a:r>
            <a:r>
              <a:rPr lang="en-US" sz="2050" dirty="0" smtClean="0">
                <a:solidFill>
                  <a:srgbClr val="004494"/>
                </a:solidFill>
              </a:rPr>
              <a:t>action.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261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3497" y="1844674"/>
            <a:ext cx="10905699" cy="4932527"/>
          </a:xfrm>
        </p:spPr>
        <p:txBody>
          <a:bodyPr/>
          <a:lstStyle/>
          <a:p>
            <a:r>
              <a:rPr lang="en-IE" dirty="0" smtClean="0">
                <a:solidFill>
                  <a:srgbClr val="004494"/>
                </a:solidFill>
              </a:rPr>
              <a:t>Launched in March 2021 for H2020 and HE beneficiaries</a:t>
            </a:r>
            <a:endParaRPr lang="en-GB" dirty="0" smtClean="0">
              <a:solidFill>
                <a:srgbClr val="004494"/>
              </a:solidFill>
            </a:endParaRPr>
          </a:p>
          <a:p>
            <a:r>
              <a:rPr lang="en-GB" dirty="0" smtClean="0">
                <a:solidFill>
                  <a:srgbClr val="004494"/>
                </a:solidFill>
              </a:rPr>
              <a:t>High </a:t>
            </a:r>
            <a:r>
              <a:rPr lang="en-GB" b="1" dirty="0">
                <a:solidFill>
                  <a:srgbClr val="004494"/>
                </a:solidFill>
              </a:rPr>
              <a:t>scientific</a:t>
            </a:r>
            <a:r>
              <a:rPr lang="en-GB" dirty="0">
                <a:solidFill>
                  <a:srgbClr val="004494"/>
                </a:solidFill>
              </a:rPr>
              <a:t> </a:t>
            </a:r>
            <a:r>
              <a:rPr lang="en-GB" b="1" dirty="0" smtClean="0">
                <a:solidFill>
                  <a:srgbClr val="004494"/>
                </a:solidFill>
              </a:rPr>
              <a:t>standards </a:t>
            </a:r>
            <a:r>
              <a:rPr lang="en-GB" dirty="0" smtClean="0">
                <a:solidFill>
                  <a:srgbClr val="004494"/>
                </a:solidFill>
              </a:rPr>
              <a:t>(e.g. editorial </a:t>
            </a:r>
            <a:r>
              <a:rPr lang="en-GB" dirty="0" err="1" smtClean="0">
                <a:solidFill>
                  <a:srgbClr val="004494"/>
                </a:solidFill>
              </a:rPr>
              <a:t>policies+guidelines</a:t>
            </a:r>
            <a:r>
              <a:rPr lang="en-GB" dirty="0">
                <a:solidFill>
                  <a:srgbClr val="004494"/>
                </a:solidFill>
              </a:rPr>
              <a:t>), </a:t>
            </a:r>
            <a:r>
              <a:rPr lang="en-GB" dirty="0" smtClean="0">
                <a:solidFill>
                  <a:srgbClr val="004494"/>
                </a:solidFill>
              </a:rPr>
              <a:t>expert </a:t>
            </a:r>
            <a:r>
              <a:rPr lang="en-GB" b="1" dirty="0">
                <a:solidFill>
                  <a:srgbClr val="004494"/>
                </a:solidFill>
              </a:rPr>
              <a:t>Scientific Advisory Board </a:t>
            </a:r>
            <a:r>
              <a:rPr lang="en-GB" dirty="0">
                <a:solidFill>
                  <a:srgbClr val="004494"/>
                </a:solidFill>
              </a:rPr>
              <a:t>across all fields of science</a:t>
            </a:r>
          </a:p>
          <a:p>
            <a:r>
              <a:rPr lang="en-GB" dirty="0" smtClean="0">
                <a:solidFill>
                  <a:srgbClr val="004494"/>
                </a:solidFill>
              </a:rPr>
              <a:t> </a:t>
            </a:r>
            <a:r>
              <a:rPr lang="en-GB" b="1" dirty="0">
                <a:solidFill>
                  <a:srgbClr val="004494"/>
                </a:solidFill>
              </a:rPr>
              <a:t>S</a:t>
            </a:r>
            <a:r>
              <a:rPr lang="en-GB" b="1" dirty="0" smtClean="0">
                <a:solidFill>
                  <a:srgbClr val="004494"/>
                </a:solidFill>
              </a:rPr>
              <a:t>wift</a:t>
            </a:r>
            <a:r>
              <a:rPr lang="en-GB" dirty="0" smtClean="0">
                <a:solidFill>
                  <a:srgbClr val="004494"/>
                </a:solidFill>
              </a:rPr>
              <a:t> </a:t>
            </a:r>
            <a:r>
              <a:rPr lang="en-GB" b="1" dirty="0" smtClean="0">
                <a:solidFill>
                  <a:srgbClr val="004494"/>
                </a:solidFill>
              </a:rPr>
              <a:t>publication times </a:t>
            </a:r>
            <a:r>
              <a:rPr lang="en-GB" dirty="0" smtClean="0">
                <a:solidFill>
                  <a:srgbClr val="004494"/>
                </a:solidFill>
              </a:rPr>
              <a:t>and </a:t>
            </a:r>
            <a:r>
              <a:rPr lang="en-GB" b="1" dirty="0">
                <a:solidFill>
                  <a:srgbClr val="004494"/>
                </a:solidFill>
              </a:rPr>
              <a:t>transparent</a:t>
            </a:r>
            <a:r>
              <a:rPr lang="en-GB" dirty="0">
                <a:solidFill>
                  <a:srgbClr val="004494"/>
                </a:solidFill>
              </a:rPr>
              <a:t> </a:t>
            </a:r>
            <a:r>
              <a:rPr lang="en-GB" dirty="0" smtClean="0">
                <a:solidFill>
                  <a:srgbClr val="004494"/>
                </a:solidFill>
              </a:rPr>
              <a:t>processes (e.g. open peer-review</a:t>
            </a:r>
            <a:r>
              <a:rPr lang="en-GB" dirty="0" smtClean="0">
                <a:solidFill>
                  <a:srgbClr val="004494"/>
                </a:solidFill>
              </a:rPr>
              <a:t>) No </a:t>
            </a:r>
            <a:r>
              <a:rPr lang="en-GB" dirty="0">
                <a:solidFill>
                  <a:srgbClr val="004494"/>
                </a:solidFill>
              </a:rPr>
              <a:t>cost to </a:t>
            </a:r>
            <a:r>
              <a:rPr lang="en-GB" b="1" dirty="0">
                <a:solidFill>
                  <a:srgbClr val="004494"/>
                </a:solidFill>
              </a:rPr>
              <a:t>authors/beneficiaries</a:t>
            </a:r>
            <a:r>
              <a:rPr lang="en-GB" dirty="0">
                <a:solidFill>
                  <a:srgbClr val="004494"/>
                </a:solidFill>
              </a:rPr>
              <a:t> </a:t>
            </a:r>
            <a:r>
              <a:rPr lang="en-GB" dirty="0" smtClean="0">
                <a:solidFill>
                  <a:srgbClr val="004494"/>
                </a:solidFill>
              </a:rPr>
              <a:t>(publication fees paid </a:t>
            </a:r>
            <a:r>
              <a:rPr lang="en-GB" dirty="0" smtClean="0">
                <a:solidFill>
                  <a:srgbClr val="004494"/>
                </a:solidFill>
              </a:rPr>
              <a:t>by the Commission)</a:t>
            </a:r>
            <a:endParaRPr lang="en-GB" u="sng" dirty="0">
              <a:solidFill>
                <a:srgbClr val="004494"/>
              </a:solidFill>
            </a:endParaRPr>
          </a:p>
          <a:p>
            <a:r>
              <a:rPr lang="fr-BE" b="1" dirty="0" err="1" smtClean="0">
                <a:solidFill>
                  <a:srgbClr val="004494"/>
                </a:solidFill>
              </a:rPr>
              <a:t>O</a:t>
            </a:r>
            <a:r>
              <a:rPr lang="fr-BE" b="1" dirty="0" err="1" smtClean="0">
                <a:solidFill>
                  <a:srgbClr val="004494"/>
                </a:solidFill>
              </a:rPr>
              <a:t>ptional</a:t>
            </a:r>
            <a:r>
              <a:rPr lang="fr-BE" dirty="0" smtClean="0">
                <a:solidFill>
                  <a:srgbClr val="004494"/>
                </a:solidFill>
              </a:rPr>
              <a:t>: </a:t>
            </a:r>
            <a:r>
              <a:rPr lang="fr-BE" b="1" dirty="0" smtClean="0">
                <a:solidFill>
                  <a:srgbClr val="004494"/>
                </a:solidFill>
              </a:rPr>
              <a:t>no </a:t>
            </a:r>
            <a:r>
              <a:rPr lang="fr-BE" b="1" dirty="0" smtClean="0">
                <a:solidFill>
                  <a:srgbClr val="004494"/>
                </a:solidFill>
              </a:rPr>
              <a:t>obligation </a:t>
            </a:r>
            <a:r>
              <a:rPr lang="fr-BE" dirty="0" smtClean="0">
                <a:solidFill>
                  <a:srgbClr val="004494"/>
                </a:solidFill>
              </a:rPr>
              <a:t>to </a:t>
            </a:r>
            <a:r>
              <a:rPr lang="fr-BE" dirty="0" err="1" smtClean="0">
                <a:solidFill>
                  <a:srgbClr val="004494"/>
                </a:solidFill>
              </a:rPr>
              <a:t>publish</a:t>
            </a:r>
            <a:r>
              <a:rPr lang="fr-BE" dirty="0" smtClean="0">
                <a:solidFill>
                  <a:srgbClr val="004494"/>
                </a:solidFill>
              </a:rPr>
              <a:t> </a:t>
            </a:r>
            <a:r>
              <a:rPr lang="fr-BE" dirty="0" err="1" smtClean="0">
                <a:solidFill>
                  <a:srgbClr val="004494"/>
                </a:solidFill>
              </a:rPr>
              <a:t>there</a:t>
            </a:r>
            <a:r>
              <a:rPr lang="fr-BE" dirty="0" smtClean="0">
                <a:solidFill>
                  <a:srgbClr val="004494"/>
                </a:solidFill>
              </a:rPr>
              <a:t>: but if </a:t>
            </a:r>
            <a:r>
              <a:rPr lang="fr-BE" dirty="0" err="1" smtClean="0">
                <a:solidFill>
                  <a:srgbClr val="004494"/>
                </a:solidFill>
              </a:rPr>
              <a:t>you</a:t>
            </a:r>
            <a:r>
              <a:rPr lang="fr-BE" dirty="0" smtClean="0">
                <a:solidFill>
                  <a:srgbClr val="004494"/>
                </a:solidFill>
              </a:rPr>
              <a:t> do, </a:t>
            </a:r>
            <a:r>
              <a:rPr lang="fr-BE" dirty="0" err="1" smtClean="0">
                <a:solidFill>
                  <a:srgbClr val="004494"/>
                </a:solidFill>
              </a:rPr>
              <a:t>you</a:t>
            </a:r>
            <a:r>
              <a:rPr lang="fr-BE" dirty="0" smtClean="0">
                <a:solidFill>
                  <a:srgbClr val="004494"/>
                </a:solidFill>
              </a:rPr>
              <a:t> </a:t>
            </a:r>
            <a:r>
              <a:rPr lang="fr-BE" dirty="0" err="1" smtClean="0">
                <a:solidFill>
                  <a:srgbClr val="004494"/>
                </a:solidFill>
              </a:rPr>
              <a:t>comply</a:t>
            </a:r>
            <a:r>
              <a:rPr lang="fr-BE" dirty="0" smtClean="0">
                <a:solidFill>
                  <a:srgbClr val="004494"/>
                </a:solidFill>
              </a:rPr>
              <a:t> </a:t>
            </a:r>
            <a:r>
              <a:rPr lang="fr-BE" dirty="0" err="1" smtClean="0">
                <a:solidFill>
                  <a:srgbClr val="004494"/>
                </a:solidFill>
              </a:rPr>
              <a:t>with</a:t>
            </a:r>
            <a:r>
              <a:rPr lang="fr-BE" dirty="0" smtClean="0">
                <a:solidFill>
                  <a:srgbClr val="004494"/>
                </a:solidFill>
              </a:rPr>
              <a:t> HE </a:t>
            </a:r>
            <a:r>
              <a:rPr lang="fr-BE" dirty="0" err="1" smtClean="0">
                <a:solidFill>
                  <a:srgbClr val="004494"/>
                </a:solidFill>
              </a:rPr>
              <a:t>policy</a:t>
            </a:r>
            <a:endParaRPr lang="fr-BE" dirty="0" smtClean="0">
              <a:solidFill>
                <a:srgbClr val="004494"/>
              </a:solidFill>
            </a:endParaRPr>
          </a:p>
          <a:p>
            <a:r>
              <a:rPr lang="en-GB" dirty="0" smtClean="0">
                <a:solidFill>
                  <a:srgbClr val="004494"/>
                </a:solidFill>
                <a:hlinkClick r:id="rId2"/>
              </a:rPr>
              <a:t>https</a:t>
            </a:r>
            <a:r>
              <a:rPr lang="en-GB" dirty="0">
                <a:solidFill>
                  <a:srgbClr val="004494"/>
                </a:solidFill>
                <a:hlinkClick r:id="rId2"/>
              </a:rPr>
              <a:t>://open-research-europe.ec.europa.eu</a:t>
            </a:r>
            <a:r>
              <a:rPr lang="en-GB" dirty="0" smtClean="0">
                <a:solidFill>
                  <a:srgbClr val="004494"/>
                </a:solidFill>
                <a:hlinkClick r:id="rId2"/>
              </a:rPr>
              <a:t>/</a:t>
            </a:r>
            <a:r>
              <a:rPr lang="en-GB" dirty="0" smtClean="0">
                <a:solidFill>
                  <a:srgbClr val="004494"/>
                </a:solidFill>
              </a:rPr>
              <a:t> </a:t>
            </a:r>
            <a:endParaRPr lang="en-GB" dirty="0">
              <a:solidFill>
                <a:srgbClr val="00449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3643" y="514350"/>
            <a:ext cx="10445406" cy="1330324"/>
          </a:xfrm>
        </p:spPr>
        <p:txBody>
          <a:bodyPr/>
          <a:lstStyle/>
          <a:p>
            <a:r>
              <a:rPr lang="en-GB" sz="3600" dirty="0" smtClean="0"/>
              <a:t>Open </a:t>
            </a:r>
            <a:r>
              <a:rPr lang="en-GB" sz="3600" dirty="0" smtClean="0"/>
              <a:t>Research </a:t>
            </a:r>
            <a:r>
              <a:rPr lang="en-GB" sz="3600" dirty="0" smtClean="0"/>
              <a:t>Europe: 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400" i="1" dirty="0" smtClean="0">
                <a:solidFill>
                  <a:srgbClr val="004494"/>
                </a:solidFill>
              </a:rPr>
              <a:t>A high-quality</a:t>
            </a:r>
            <a:r>
              <a:rPr lang="en-GB" sz="2400" i="1" dirty="0">
                <a:solidFill>
                  <a:srgbClr val="004494"/>
                </a:solidFill>
              </a:rPr>
              <a:t>, reliable and efficient </a:t>
            </a:r>
            <a:r>
              <a:rPr lang="en-GB" sz="2400" i="1" dirty="0" smtClean="0">
                <a:solidFill>
                  <a:srgbClr val="004494"/>
                </a:solidFill>
              </a:rPr>
              <a:t>open access publishing </a:t>
            </a:r>
            <a:r>
              <a:rPr lang="en-GB" sz="2400" i="1" dirty="0">
                <a:solidFill>
                  <a:srgbClr val="004494"/>
                </a:solidFill>
              </a:rPr>
              <a:t>venue for EU-funded research </a:t>
            </a:r>
            <a:r>
              <a:rPr lang="en-GB" sz="2800" i="1" dirty="0">
                <a:solidFill>
                  <a:srgbClr val="004494"/>
                </a:solidFill>
              </a:rPr>
              <a:t/>
            </a:r>
            <a:br>
              <a:rPr lang="en-GB" sz="2800" i="1" dirty="0">
                <a:solidFill>
                  <a:srgbClr val="004494"/>
                </a:solidFill>
              </a:rPr>
            </a:br>
            <a:endParaRPr lang="en-GB" sz="2800" i="1" dirty="0"/>
          </a:p>
        </p:txBody>
      </p:sp>
      <p:pic>
        <p:nvPicPr>
          <p:cNvPr id="4" name="Picture 2" descr="Submit your article for publi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649" y="5124455"/>
            <a:ext cx="2934380" cy="165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4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3096" y="1355455"/>
            <a:ext cx="11068528" cy="4148779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200" b="1" i="1" dirty="0" smtClean="0">
                <a:solidFill>
                  <a:srgbClr val="004494"/>
                </a:solidFill>
              </a:rPr>
              <a:t>“Open science” </a:t>
            </a:r>
            <a:r>
              <a:rPr lang="en-US" sz="2200" i="1" dirty="0" smtClean="0">
                <a:solidFill>
                  <a:srgbClr val="004494"/>
                </a:solidFill>
              </a:rPr>
              <a:t>means </a:t>
            </a:r>
            <a:r>
              <a:rPr lang="en-US" sz="2200" b="1" i="1" dirty="0" smtClean="0">
                <a:solidFill>
                  <a:srgbClr val="004494"/>
                </a:solidFill>
              </a:rPr>
              <a:t>an approach </a:t>
            </a:r>
            <a:r>
              <a:rPr lang="en-US" sz="2200" i="1" dirty="0" smtClean="0">
                <a:solidFill>
                  <a:srgbClr val="004494"/>
                </a:solidFill>
              </a:rPr>
              <a:t>to the scientific process based on open cooperative work, tools and diffusing knowledge </a:t>
            </a: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1800" dirty="0" smtClean="0">
                <a:solidFill>
                  <a:srgbClr val="004494"/>
                </a:solidFill>
              </a:rPr>
              <a:t>(Horizon Europe Regulation and Model Grant Agreement)</a:t>
            </a: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200" dirty="0">
              <a:solidFill>
                <a:srgbClr val="004494"/>
              </a:solidFill>
            </a:endParaRP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200" i="1" dirty="0" smtClean="0">
                <a:solidFill>
                  <a:srgbClr val="004494"/>
                </a:solidFill>
              </a:rPr>
              <a:t>The concepts of </a:t>
            </a:r>
            <a:r>
              <a:rPr lang="en-US" sz="2200" b="1" i="1" dirty="0" smtClean="0">
                <a:solidFill>
                  <a:srgbClr val="004494"/>
                </a:solidFill>
              </a:rPr>
              <a:t>Open Science</a:t>
            </a:r>
            <a:r>
              <a:rPr lang="en-US" sz="2200" i="1" dirty="0" smtClean="0">
                <a:solidFill>
                  <a:srgbClr val="004494"/>
                </a:solidFill>
              </a:rPr>
              <a:t>, Open Innovation, Open to the World </a:t>
            </a:r>
            <a:r>
              <a:rPr lang="en-US" sz="2200" i="1" dirty="0">
                <a:solidFill>
                  <a:srgbClr val="004494"/>
                </a:solidFill>
              </a:rPr>
              <a:t>should ensure </a:t>
            </a:r>
            <a:r>
              <a:rPr lang="en-US" sz="2200" b="1" i="1" dirty="0" smtClean="0">
                <a:solidFill>
                  <a:srgbClr val="004494"/>
                </a:solidFill>
              </a:rPr>
              <a:t>excellence and impact </a:t>
            </a:r>
            <a:r>
              <a:rPr lang="en-US" sz="2200" i="1" dirty="0" smtClean="0">
                <a:solidFill>
                  <a:srgbClr val="004494"/>
                </a:solidFill>
              </a:rPr>
              <a:t>of the Union´s investment in research and innovation, while safeguarding the Union´s interests</a:t>
            </a:r>
            <a:r>
              <a:rPr lang="en-US" sz="2200" dirty="0" smtClean="0">
                <a:solidFill>
                  <a:srgbClr val="004494"/>
                </a:solidFill>
              </a:rPr>
              <a:t> </a:t>
            </a: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1800" dirty="0" smtClean="0">
                <a:solidFill>
                  <a:srgbClr val="004494"/>
                </a:solidFill>
              </a:rPr>
              <a:t>(Recital </a:t>
            </a:r>
            <a:r>
              <a:rPr lang="en-US" sz="1800" dirty="0">
                <a:solidFill>
                  <a:srgbClr val="004494"/>
                </a:solidFill>
              </a:rPr>
              <a:t>7</a:t>
            </a:r>
            <a:r>
              <a:rPr lang="en-US" sz="1800" dirty="0" smtClean="0">
                <a:solidFill>
                  <a:srgbClr val="004494"/>
                </a:solidFill>
              </a:rPr>
              <a:t> </a:t>
            </a:r>
            <a:r>
              <a:rPr lang="en-US" sz="1800" dirty="0">
                <a:solidFill>
                  <a:srgbClr val="004494"/>
                </a:solidFill>
              </a:rPr>
              <a:t>Horizon Europe </a:t>
            </a:r>
            <a:r>
              <a:rPr lang="en-US" sz="1800" dirty="0" smtClean="0">
                <a:solidFill>
                  <a:srgbClr val="004494"/>
                </a:solidFill>
              </a:rPr>
              <a:t>Regulation)</a:t>
            </a:r>
            <a:endParaRPr lang="en-US" sz="1800" dirty="0">
              <a:solidFill>
                <a:srgbClr val="004494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000" dirty="0" smtClean="0">
              <a:solidFill>
                <a:srgbClr val="004494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200" i="1" dirty="0">
                <a:solidFill>
                  <a:srgbClr val="004494"/>
                </a:solidFill>
              </a:rPr>
              <a:t>The work </a:t>
            </a:r>
            <a:r>
              <a:rPr lang="en-US" sz="2200" i="1" dirty="0" err="1">
                <a:solidFill>
                  <a:srgbClr val="004494"/>
                </a:solidFill>
              </a:rPr>
              <a:t>programme</a:t>
            </a:r>
            <a:r>
              <a:rPr lang="en-US" sz="2200" i="1" dirty="0">
                <a:solidFill>
                  <a:srgbClr val="004494"/>
                </a:solidFill>
              </a:rPr>
              <a:t> may provide for </a:t>
            </a:r>
            <a:r>
              <a:rPr lang="en-US" sz="2200" b="1" i="1" dirty="0">
                <a:solidFill>
                  <a:srgbClr val="004494"/>
                </a:solidFill>
              </a:rPr>
              <a:t>additional incentives or obligations </a:t>
            </a:r>
            <a:r>
              <a:rPr lang="en-US" sz="2200" i="1" dirty="0">
                <a:solidFill>
                  <a:srgbClr val="004494"/>
                </a:solidFill>
              </a:rPr>
              <a:t>for the purpose of adhering to </a:t>
            </a:r>
            <a:r>
              <a:rPr lang="en-US" sz="2200" b="1" i="1" dirty="0">
                <a:solidFill>
                  <a:srgbClr val="004494"/>
                </a:solidFill>
              </a:rPr>
              <a:t>open science </a:t>
            </a:r>
            <a:r>
              <a:rPr lang="en-US" sz="2200" b="1" i="1" dirty="0" smtClean="0">
                <a:solidFill>
                  <a:srgbClr val="004494"/>
                </a:solidFill>
              </a:rPr>
              <a:t>practices</a:t>
            </a:r>
            <a:endParaRPr lang="en-US" sz="2200" i="1" dirty="0">
              <a:solidFill>
                <a:srgbClr val="004494"/>
              </a:solidFill>
            </a:endParaRP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1800" dirty="0" smtClean="0">
                <a:solidFill>
                  <a:srgbClr val="004494"/>
                </a:solidFill>
              </a:rPr>
              <a:t>(Horizon Europe Regulation</a:t>
            </a:r>
            <a:r>
              <a:rPr lang="en-US" sz="1800" dirty="0" smtClean="0">
                <a:solidFill>
                  <a:srgbClr val="004494"/>
                </a:solidFill>
              </a:rPr>
              <a:t>, article 39)</a:t>
            </a:r>
            <a:endParaRPr lang="en-US" sz="1800" dirty="0">
              <a:solidFill>
                <a:srgbClr val="0044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1" y="191030"/>
            <a:ext cx="10515600" cy="782357"/>
          </a:xfrm>
        </p:spPr>
        <p:txBody>
          <a:bodyPr/>
          <a:lstStyle/>
          <a:p>
            <a:r>
              <a:rPr lang="en-IE" dirty="0" smtClean="0"/>
              <a:t>Open Science in Horizon Europe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037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8958" y="1141392"/>
            <a:ext cx="11100142" cy="5437208"/>
          </a:xfrm>
        </p:spPr>
        <p:txBody>
          <a:bodyPr/>
          <a:lstStyle/>
          <a:p>
            <a:r>
              <a:rPr lang="en-IE" b="1" dirty="0" smtClean="0">
                <a:solidFill>
                  <a:srgbClr val="004494"/>
                </a:solidFill>
              </a:rPr>
              <a:t>Model grant agreement (MGA), article 17 </a:t>
            </a:r>
            <a:r>
              <a:rPr lang="en-IE" dirty="0" smtClean="0">
                <a:solidFill>
                  <a:srgbClr val="004494"/>
                </a:solidFill>
              </a:rPr>
              <a:t>–lists the obligations you have, i.e. the requirements of the policy </a:t>
            </a:r>
          </a:p>
          <a:p>
            <a:r>
              <a:rPr lang="en-IE" b="1" dirty="0" smtClean="0">
                <a:solidFill>
                  <a:srgbClr val="004494"/>
                </a:solidFill>
              </a:rPr>
              <a:t>Work Programme General Annexes</a:t>
            </a:r>
            <a:r>
              <a:rPr lang="en-IE" dirty="0" smtClean="0">
                <a:solidFill>
                  <a:srgbClr val="004494"/>
                </a:solidFill>
              </a:rPr>
              <a:t>, evaluation criteria described; open science- a couple of additional obligations outlined there (access for validation and public emergency).</a:t>
            </a:r>
          </a:p>
          <a:p>
            <a:r>
              <a:rPr lang="en-IE" b="1" dirty="0" smtClean="0">
                <a:solidFill>
                  <a:srgbClr val="004494"/>
                </a:solidFill>
              </a:rPr>
              <a:t>Proposal template</a:t>
            </a:r>
            <a:r>
              <a:rPr lang="en-IE" dirty="0" smtClean="0">
                <a:solidFill>
                  <a:srgbClr val="004494"/>
                </a:solidFill>
              </a:rPr>
              <a:t>- shows where and how to address open science-  definition of open science practices</a:t>
            </a:r>
          </a:p>
          <a:p>
            <a:r>
              <a:rPr lang="en-IE" b="1" dirty="0">
                <a:solidFill>
                  <a:srgbClr val="C00000"/>
                </a:solidFill>
              </a:rPr>
              <a:t>Annotated Grant Agreement (AGA), article 17</a:t>
            </a:r>
            <a:r>
              <a:rPr lang="en-IE" dirty="0">
                <a:solidFill>
                  <a:srgbClr val="C00000"/>
                </a:solidFill>
              </a:rPr>
              <a:t>- </a:t>
            </a:r>
            <a:r>
              <a:rPr lang="en-IE" dirty="0" smtClean="0">
                <a:solidFill>
                  <a:srgbClr val="C00000"/>
                </a:solidFill>
              </a:rPr>
              <a:t>offers explanations </a:t>
            </a:r>
            <a:r>
              <a:rPr lang="en-IE" dirty="0">
                <a:solidFill>
                  <a:srgbClr val="C00000"/>
                </a:solidFill>
              </a:rPr>
              <a:t>and guidance for </a:t>
            </a:r>
            <a:r>
              <a:rPr lang="en-IE" dirty="0" smtClean="0">
                <a:solidFill>
                  <a:srgbClr val="C00000"/>
                </a:solidFill>
              </a:rPr>
              <a:t>open </a:t>
            </a:r>
            <a:r>
              <a:rPr lang="en-IE" dirty="0">
                <a:solidFill>
                  <a:srgbClr val="C00000"/>
                </a:solidFill>
              </a:rPr>
              <a:t>science </a:t>
            </a:r>
            <a:r>
              <a:rPr lang="en-IE" dirty="0" smtClean="0">
                <a:solidFill>
                  <a:srgbClr val="C00000"/>
                </a:solidFill>
              </a:rPr>
              <a:t>requirements</a:t>
            </a:r>
            <a:endParaRPr lang="en-IE" b="1" dirty="0">
              <a:solidFill>
                <a:srgbClr val="C00000"/>
              </a:solidFill>
            </a:endParaRPr>
          </a:p>
          <a:p>
            <a:r>
              <a:rPr lang="en-IE" b="1" dirty="0" smtClean="0">
                <a:solidFill>
                  <a:srgbClr val="C00000"/>
                </a:solidFill>
              </a:rPr>
              <a:t>Horizon Europe Programme Guide </a:t>
            </a:r>
            <a:r>
              <a:rPr lang="en-IE" dirty="0" smtClean="0">
                <a:solidFill>
                  <a:srgbClr val="C00000"/>
                </a:solidFill>
              </a:rPr>
              <a:t>– presents what is required at proposal stage and how open science is evaluated; open science practices analysed and resources provided-useful for proposers and evaluators</a:t>
            </a:r>
          </a:p>
          <a:p>
            <a:pPr marL="0" indent="0">
              <a:buNone/>
            </a:pPr>
            <a:endParaRPr lang="en-IE" dirty="0" smtClean="0">
              <a:solidFill>
                <a:srgbClr val="004494"/>
              </a:solidFill>
            </a:endParaRPr>
          </a:p>
          <a:p>
            <a:endParaRPr lang="en-GB" dirty="0">
              <a:solidFill>
                <a:srgbClr val="00449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235210"/>
            <a:ext cx="10515600" cy="782357"/>
          </a:xfrm>
        </p:spPr>
        <p:txBody>
          <a:bodyPr/>
          <a:lstStyle/>
          <a:p>
            <a:r>
              <a:rPr lang="en-IE" dirty="0" smtClean="0"/>
              <a:t>Important documents </a:t>
            </a:r>
            <a:r>
              <a:rPr lang="en-IE" dirty="0" smtClean="0">
                <a:solidFill>
                  <a:srgbClr val="C00000"/>
                </a:solidFill>
              </a:rPr>
              <a:t>and resources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8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3087" y="1411967"/>
            <a:ext cx="11171767" cy="4187247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en-GB" b="1" dirty="0" smtClean="0">
              <a:solidFill>
                <a:srgbClr val="004494"/>
              </a:solidFill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4494"/>
                </a:solidFill>
              </a:rPr>
              <a:t>early </a:t>
            </a:r>
            <a:r>
              <a:rPr lang="en-GB" b="1" dirty="0">
                <a:solidFill>
                  <a:srgbClr val="004494"/>
                </a:solidFill>
              </a:rPr>
              <a:t>and open sharing </a:t>
            </a:r>
            <a:r>
              <a:rPr lang="en-GB" dirty="0">
                <a:solidFill>
                  <a:srgbClr val="004494"/>
                </a:solidFill>
              </a:rPr>
              <a:t>of research (for example through preregistration, registered reports, pre-prints, or crowd-sourcing</a:t>
            </a:r>
            <a:r>
              <a:rPr lang="en-GB" dirty="0" smtClean="0">
                <a:solidFill>
                  <a:srgbClr val="004494"/>
                </a:solidFill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4494"/>
                </a:solidFill>
              </a:rPr>
              <a:t>research </a:t>
            </a:r>
            <a:r>
              <a:rPr lang="en-GB" b="1" dirty="0">
                <a:solidFill>
                  <a:srgbClr val="004494"/>
                </a:solidFill>
              </a:rPr>
              <a:t>output </a:t>
            </a:r>
            <a:r>
              <a:rPr lang="en-GB" b="1" dirty="0" smtClean="0">
                <a:solidFill>
                  <a:srgbClr val="004494"/>
                </a:solidFill>
              </a:rPr>
              <a:t>management </a:t>
            </a:r>
            <a:r>
              <a:rPr lang="en-GB" dirty="0" smtClean="0">
                <a:solidFill>
                  <a:srgbClr val="004494"/>
                </a:solidFill>
              </a:rPr>
              <a:t>including research data management</a:t>
            </a:r>
            <a:endParaRPr lang="en-GB" dirty="0" smtClean="0">
              <a:solidFill>
                <a:srgbClr val="004494"/>
              </a:solidFill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4494"/>
                </a:solidFill>
              </a:rPr>
              <a:t>measures </a:t>
            </a:r>
            <a:r>
              <a:rPr lang="en-GB" dirty="0">
                <a:solidFill>
                  <a:srgbClr val="004494"/>
                </a:solidFill>
              </a:rPr>
              <a:t>to ensure </a:t>
            </a:r>
            <a:r>
              <a:rPr lang="en-GB" b="1" dirty="0">
                <a:solidFill>
                  <a:srgbClr val="004494"/>
                </a:solidFill>
              </a:rPr>
              <a:t>reproducibility</a:t>
            </a:r>
            <a:r>
              <a:rPr lang="en-GB" dirty="0">
                <a:solidFill>
                  <a:srgbClr val="004494"/>
                </a:solidFill>
              </a:rPr>
              <a:t> of research </a:t>
            </a:r>
            <a:r>
              <a:rPr lang="en-GB" dirty="0" smtClean="0">
                <a:solidFill>
                  <a:srgbClr val="004494"/>
                </a:solidFill>
              </a:rPr>
              <a:t>outputs</a:t>
            </a: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4494"/>
                </a:solidFill>
              </a:rPr>
              <a:t>providing </a:t>
            </a:r>
            <a:r>
              <a:rPr lang="en-GB" b="1" dirty="0">
                <a:solidFill>
                  <a:srgbClr val="004494"/>
                </a:solidFill>
              </a:rPr>
              <a:t>open access </a:t>
            </a:r>
            <a:r>
              <a:rPr lang="en-GB" dirty="0">
                <a:solidFill>
                  <a:srgbClr val="004494"/>
                </a:solidFill>
              </a:rPr>
              <a:t>to research outputs </a:t>
            </a:r>
            <a:r>
              <a:rPr lang="en-GB" dirty="0" smtClean="0">
                <a:solidFill>
                  <a:srgbClr val="004494"/>
                </a:solidFill>
              </a:rPr>
              <a:t>(e.g. publications</a:t>
            </a:r>
            <a:r>
              <a:rPr lang="en-GB" dirty="0">
                <a:solidFill>
                  <a:srgbClr val="004494"/>
                </a:solidFill>
              </a:rPr>
              <a:t>, data, software, models, algorithms, and workflows</a:t>
            </a:r>
            <a:r>
              <a:rPr lang="en-GB" dirty="0" smtClean="0">
                <a:solidFill>
                  <a:srgbClr val="004494"/>
                </a:solidFill>
              </a:rPr>
              <a:t>) through deposition in trusted repositories</a:t>
            </a: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4494"/>
                </a:solidFill>
              </a:rPr>
              <a:t>participation </a:t>
            </a:r>
            <a:r>
              <a:rPr lang="en-GB" dirty="0">
                <a:solidFill>
                  <a:srgbClr val="004494"/>
                </a:solidFill>
              </a:rPr>
              <a:t>in </a:t>
            </a:r>
            <a:r>
              <a:rPr lang="en-GB" b="1" dirty="0">
                <a:solidFill>
                  <a:srgbClr val="004494"/>
                </a:solidFill>
              </a:rPr>
              <a:t>open </a:t>
            </a:r>
            <a:r>
              <a:rPr lang="en-GB" b="1" dirty="0" smtClean="0">
                <a:solidFill>
                  <a:srgbClr val="004494"/>
                </a:solidFill>
              </a:rPr>
              <a:t>peer-review</a:t>
            </a:r>
            <a:endParaRPr lang="en-GB" dirty="0" smtClean="0">
              <a:solidFill>
                <a:srgbClr val="004494"/>
              </a:solidFill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4494"/>
                </a:solidFill>
              </a:rPr>
              <a:t>involving </a:t>
            </a:r>
            <a:r>
              <a:rPr lang="en-GB" b="1" dirty="0">
                <a:solidFill>
                  <a:srgbClr val="004494"/>
                </a:solidFill>
              </a:rPr>
              <a:t>all relevant knowledge actors </a:t>
            </a:r>
            <a:r>
              <a:rPr lang="en-GB" dirty="0">
                <a:solidFill>
                  <a:srgbClr val="004494"/>
                </a:solidFill>
              </a:rPr>
              <a:t>including citizens, civil society and end users in the co-creation of R&amp;I agendas and contents (such as citizen </a:t>
            </a:r>
            <a:r>
              <a:rPr lang="en-GB" dirty="0" smtClean="0">
                <a:solidFill>
                  <a:srgbClr val="004494"/>
                </a:solidFill>
              </a:rPr>
              <a:t>science</a:t>
            </a:r>
            <a:r>
              <a:rPr lang="en-US" dirty="0" smtClean="0">
                <a:solidFill>
                  <a:srgbClr val="004494"/>
                </a:solidFill>
              </a:rPr>
              <a:t>)</a:t>
            </a:r>
          </a:p>
          <a:p>
            <a:pPr>
              <a:spcAft>
                <a:spcPts val="0"/>
              </a:spcAft>
            </a:pPr>
            <a:endParaRPr lang="en-US" dirty="0">
              <a:solidFill>
                <a:srgbClr val="004494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4494"/>
                </a:solidFill>
              </a:rPr>
              <a:t>*Listed in the proposal template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4494"/>
                </a:solidFill>
              </a:rPr>
              <a:t>** Mandatory and non-mandatory practices. Mandatory in MGA and WP</a:t>
            </a:r>
          </a:p>
          <a:p>
            <a:pPr marL="0" indent="0">
              <a:spcAft>
                <a:spcPts val="0"/>
              </a:spcAft>
              <a:buNone/>
            </a:pPr>
            <a:endParaRPr lang="en-IE" b="1" dirty="0">
              <a:solidFill>
                <a:srgbClr val="C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GB" dirty="0" smtClean="0"/>
          </a:p>
          <a:p>
            <a:pPr>
              <a:spcAft>
                <a:spcPts val="0"/>
              </a:spcAft>
            </a:pPr>
            <a:endParaRPr lang="en-IE" dirty="0" smtClean="0"/>
          </a:p>
          <a:p>
            <a:pPr>
              <a:spcAft>
                <a:spcPts val="0"/>
              </a:spcAft>
            </a:pPr>
            <a:endParaRPr lang="en-IE" dirty="0"/>
          </a:p>
          <a:p>
            <a:pPr>
              <a:spcAft>
                <a:spcPts val="0"/>
              </a:spcAft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232" y="477982"/>
            <a:ext cx="10687878" cy="775854"/>
          </a:xfrm>
        </p:spPr>
        <p:txBody>
          <a:bodyPr/>
          <a:lstStyle/>
          <a:p>
            <a:r>
              <a:rPr lang="en-IE" dirty="0" smtClean="0"/>
              <a:t>Open </a:t>
            </a:r>
            <a:r>
              <a:rPr lang="en-IE" dirty="0" smtClean="0"/>
              <a:t>Science practices*</a:t>
            </a:r>
            <a:endParaRPr lang="en-GB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4734" y="1592161"/>
            <a:ext cx="4803845" cy="3906435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IE" b="1" dirty="0" smtClean="0">
                <a:solidFill>
                  <a:srgbClr val="004494"/>
                </a:solidFill>
              </a:rPr>
              <a:t> </a:t>
            </a:r>
            <a:r>
              <a:rPr lang="en-IE" b="1" dirty="0">
                <a:solidFill>
                  <a:srgbClr val="004494"/>
                </a:solidFill>
              </a:rPr>
              <a:t>“Excellence” criterion </a:t>
            </a:r>
            <a:endParaRPr lang="en-IE" b="1" dirty="0" smtClean="0">
              <a:solidFill>
                <a:srgbClr val="004494"/>
              </a:solidFill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IE" sz="2000" b="1" dirty="0" smtClean="0">
                <a:solidFill>
                  <a:srgbClr val="004494"/>
                </a:solidFill>
              </a:rPr>
              <a:t>(methodology)</a:t>
            </a:r>
          </a:p>
          <a:p>
            <a:pPr marL="0" indent="0" algn="ctr">
              <a:spcAft>
                <a:spcPts val="1200"/>
              </a:spcAft>
              <a:buNone/>
            </a:pPr>
            <a:endParaRPr lang="en-IE" sz="2000" dirty="0" smtClean="0">
              <a:solidFill>
                <a:srgbClr val="004494"/>
              </a:solidFill>
            </a:endParaRPr>
          </a:p>
          <a:p>
            <a:r>
              <a:rPr lang="en-IE" sz="1800" dirty="0" smtClean="0">
                <a:solidFill>
                  <a:srgbClr val="004494"/>
                </a:solidFill>
              </a:rPr>
              <a:t>Up </a:t>
            </a:r>
            <a:r>
              <a:rPr lang="en-IE" sz="1800" dirty="0">
                <a:solidFill>
                  <a:srgbClr val="004494"/>
                </a:solidFill>
              </a:rPr>
              <a:t>to 1 page to describe OS practices + up to 1 page to describe research data/output </a:t>
            </a:r>
            <a:r>
              <a:rPr lang="en-IE" sz="1800" dirty="0" smtClean="0">
                <a:solidFill>
                  <a:srgbClr val="004494"/>
                </a:solidFill>
              </a:rPr>
              <a:t>management</a:t>
            </a:r>
          </a:p>
          <a:p>
            <a:r>
              <a:rPr lang="en-IE" sz="1800" dirty="0">
                <a:solidFill>
                  <a:srgbClr val="004494"/>
                </a:solidFill>
              </a:rPr>
              <a:t>Evaluation of the quality of open science practices</a:t>
            </a:r>
          </a:p>
          <a:p>
            <a:endParaRPr lang="en-IE" sz="1800" dirty="0">
              <a:solidFill>
                <a:srgbClr val="004494"/>
              </a:solidFill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22587" y="1592161"/>
            <a:ext cx="6234123" cy="5927320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IE" b="1" dirty="0" smtClean="0">
                <a:solidFill>
                  <a:srgbClr val="004494"/>
                </a:solidFill>
              </a:rPr>
              <a:t>“</a:t>
            </a:r>
            <a:r>
              <a:rPr lang="en-IE" b="1" dirty="0">
                <a:solidFill>
                  <a:srgbClr val="004494"/>
                </a:solidFill>
              </a:rPr>
              <a:t>Quality of implementation” criterion </a:t>
            </a:r>
            <a:endParaRPr lang="en-IE" b="1" dirty="0" smtClean="0">
              <a:solidFill>
                <a:srgbClr val="004494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en-IE" sz="2000" b="1" dirty="0" smtClean="0">
                <a:solidFill>
                  <a:srgbClr val="004494"/>
                </a:solidFill>
              </a:rPr>
              <a:t>(</a:t>
            </a:r>
            <a:r>
              <a:rPr lang="en-IE" sz="2000" b="1" dirty="0">
                <a:solidFill>
                  <a:srgbClr val="004494"/>
                </a:solidFill>
              </a:rPr>
              <a:t>capacity of participants and consortium as a whole + list of achievements)</a:t>
            </a:r>
            <a:endParaRPr lang="fr-BE" sz="2000" dirty="0">
              <a:solidFill>
                <a:srgbClr val="004494"/>
              </a:solidFill>
            </a:endParaRPr>
          </a:p>
          <a:p>
            <a:pPr lvl="1"/>
            <a:r>
              <a:rPr lang="en-IE" sz="1800" dirty="0">
                <a:solidFill>
                  <a:srgbClr val="004494"/>
                </a:solidFill>
              </a:rPr>
              <a:t>Explain expertise on OS </a:t>
            </a:r>
            <a:r>
              <a:rPr lang="en-IE" sz="1600" dirty="0">
                <a:solidFill>
                  <a:srgbClr val="004494"/>
                </a:solidFill>
              </a:rPr>
              <a:t>(</a:t>
            </a:r>
            <a:r>
              <a:rPr lang="en-US" sz="1600" dirty="0">
                <a:solidFill>
                  <a:srgbClr val="004494"/>
                </a:solidFill>
              </a:rPr>
              <a:t>if no OS practices are involved then no expertise required)</a:t>
            </a:r>
            <a:endParaRPr lang="en-IE" sz="1600" dirty="0">
              <a:solidFill>
                <a:srgbClr val="004494"/>
              </a:solidFill>
            </a:endParaRPr>
          </a:p>
          <a:p>
            <a:pPr lvl="1"/>
            <a:r>
              <a:rPr lang="en-IE" sz="1800" dirty="0">
                <a:solidFill>
                  <a:srgbClr val="004494"/>
                </a:solidFill>
              </a:rPr>
              <a:t>List publications, software, data, </a:t>
            </a:r>
            <a:r>
              <a:rPr lang="en-IE" sz="1800" dirty="0" err="1">
                <a:solidFill>
                  <a:srgbClr val="004494"/>
                </a:solidFill>
              </a:rPr>
              <a:t>etc</a:t>
            </a:r>
            <a:r>
              <a:rPr lang="en-IE" sz="1800" dirty="0">
                <a:solidFill>
                  <a:srgbClr val="004494"/>
                </a:solidFill>
              </a:rPr>
              <a:t>, relevant to the project with qualitative assessment and, where available, persistent </a:t>
            </a:r>
            <a:r>
              <a:rPr lang="en-IE" sz="1800" dirty="0" smtClean="0">
                <a:solidFill>
                  <a:srgbClr val="004494"/>
                </a:solidFill>
              </a:rPr>
              <a:t>identifiers</a:t>
            </a:r>
          </a:p>
          <a:p>
            <a:pPr lvl="1" algn="just"/>
            <a:r>
              <a:rPr lang="en-US" sz="1800" dirty="0" smtClean="0">
                <a:solidFill>
                  <a:srgbClr val="004494"/>
                </a:solidFill>
              </a:rPr>
              <a:t>Publications </a:t>
            </a:r>
            <a:r>
              <a:rPr lang="en-US" sz="1800" dirty="0" smtClean="0">
                <a:solidFill>
                  <a:srgbClr val="004494"/>
                </a:solidFill>
              </a:rPr>
              <a:t>expected </a:t>
            </a:r>
            <a:r>
              <a:rPr lang="en-US" sz="1800" dirty="0">
                <a:solidFill>
                  <a:srgbClr val="004494"/>
                </a:solidFill>
              </a:rPr>
              <a:t>to be open access; </a:t>
            </a:r>
            <a:r>
              <a:rPr lang="en-US" sz="1800" dirty="0" smtClean="0">
                <a:solidFill>
                  <a:srgbClr val="004494"/>
                </a:solidFill>
              </a:rPr>
              <a:t>datasets </a:t>
            </a:r>
            <a:r>
              <a:rPr lang="en-US" sz="1800" dirty="0">
                <a:solidFill>
                  <a:srgbClr val="004494"/>
                </a:solidFill>
              </a:rPr>
              <a:t>expected to be FAIR and ‘as open as possible, as closed as necessary‘. </a:t>
            </a:r>
            <a:r>
              <a:rPr lang="en-US" sz="1800" b="1" dirty="0">
                <a:solidFill>
                  <a:srgbClr val="004494"/>
                </a:solidFill>
              </a:rPr>
              <a:t>Significance of publications to be evaluated on the basis of proposers’ qualitative assessment </a:t>
            </a:r>
            <a:r>
              <a:rPr lang="en-US" sz="1800" dirty="0">
                <a:solidFill>
                  <a:srgbClr val="004494"/>
                </a:solidFill>
              </a:rPr>
              <a:t>and not per Journal Impact Factor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0995" y="200758"/>
            <a:ext cx="10515600" cy="782357"/>
          </a:xfrm>
        </p:spPr>
        <p:txBody>
          <a:bodyPr/>
          <a:lstStyle/>
          <a:p>
            <a:r>
              <a:rPr lang="en-IE" dirty="0" smtClean="0"/>
              <a:t>Evaluation of proposals and Open </a:t>
            </a:r>
            <a:r>
              <a:rPr lang="en-IE" dirty="0"/>
              <a:t>S</a:t>
            </a:r>
            <a:r>
              <a:rPr lang="en-IE" dirty="0" smtClean="0"/>
              <a:t>cience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38350" y="5645977"/>
            <a:ext cx="6122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**evaluation concerns mandatory and non-mandatory </a:t>
            </a:r>
          </a:p>
          <a:p>
            <a:r>
              <a:rPr lang="en-IE" b="1" dirty="0">
                <a:solidFill>
                  <a:srgbClr val="FF0000"/>
                </a:solidFill>
              </a:rPr>
              <a:t>p</a:t>
            </a:r>
            <a:r>
              <a:rPr lang="en-IE" b="1" dirty="0" smtClean="0">
                <a:solidFill>
                  <a:srgbClr val="FF0000"/>
                </a:solidFill>
              </a:rPr>
              <a:t>ractices, the latter where appropriate</a:t>
            </a:r>
          </a:p>
          <a:p>
            <a:endParaRPr lang="en-IE" b="1" dirty="0" smtClean="0">
              <a:solidFill>
                <a:srgbClr val="FF0000"/>
              </a:solidFill>
            </a:endParaRPr>
          </a:p>
          <a:p>
            <a:r>
              <a:rPr lang="en-IE" b="1" dirty="0" smtClean="0">
                <a:solidFill>
                  <a:srgbClr val="FF0000"/>
                </a:solidFill>
              </a:rPr>
              <a:t>**exception: ERC does not evaluate open science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0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Model Grant Agreement requirements 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IE" dirty="0" smtClean="0"/>
              <a:t>Open access to scientific publications </a:t>
            </a:r>
          </a:p>
          <a:p>
            <a:pPr marL="457200" indent="-457200">
              <a:buAutoNum type="arabicPeriod"/>
            </a:pPr>
            <a:r>
              <a:rPr lang="en-IE" dirty="0" smtClean="0"/>
              <a:t>Research Data Management </a:t>
            </a:r>
          </a:p>
          <a:p>
            <a:pPr marL="457200" indent="-457200">
              <a:buAutoNum type="arabicPeriod"/>
            </a:pPr>
            <a:r>
              <a:rPr lang="en-IE" dirty="0" smtClean="0"/>
              <a:t>Additional open science practices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6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116" y="1580811"/>
            <a:ext cx="11218770" cy="5005045"/>
          </a:xfrm>
        </p:spPr>
        <p:txBody>
          <a:bodyPr/>
          <a:lstStyle/>
          <a:p>
            <a:pPr marL="0" indent="0" algn="just">
              <a:spcBef>
                <a:spcPts val="24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200" dirty="0" smtClean="0">
                <a:solidFill>
                  <a:srgbClr val="004494"/>
                </a:solidFill>
              </a:rPr>
              <a:t>Beneficiaries must </a:t>
            </a:r>
            <a:r>
              <a:rPr lang="en-US" sz="2200" u="sng" dirty="0">
                <a:solidFill>
                  <a:srgbClr val="004494"/>
                </a:solidFill>
              </a:rPr>
              <a:t>ensure</a:t>
            </a:r>
            <a:r>
              <a:rPr lang="en-US" sz="2200" dirty="0">
                <a:solidFill>
                  <a:srgbClr val="004494"/>
                </a:solidFill>
              </a:rPr>
              <a:t> </a:t>
            </a:r>
            <a:r>
              <a:rPr lang="en-US" sz="2200" b="1" dirty="0" smtClean="0">
                <a:solidFill>
                  <a:srgbClr val="004494"/>
                </a:solidFill>
              </a:rPr>
              <a:t>OA to peer-reviewed scientific publications </a:t>
            </a:r>
            <a:r>
              <a:rPr lang="en-US" sz="2200" dirty="0" smtClean="0">
                <a:solidFill>
                  <a:srgbClr val="004494"/>
                </a:solidFill>
              </a:rPr>
              <a:t>relating </a:t>
            </a:r>
            <a:r>
              <a:rPr lang="en-US" sz="2200" dirty="0">
                <a:solidFill>
                  <a:srgbClr val="004494"/>
                </a:solidFill>
              </a:rPr>
              <a:t>to their results. </a:t>
            </a:r>
            <a:r>
              <a:rPr lang="en-US" sz="2000" dirty="0" smtClean="0">
                <a:solidFill>
                  <a:srgbClr val="004494"/>
                </a:solidFill>
              </a:rPr>
              <a:t>In </a:t>
            </a:r>
            <a:r>
              <a:rPr lang="en-US" sz="2000" dirty="0">
                <a:solidFill>
                  <a:srgbClr val="004494"/>
                </a:solidFill>
              </a:rPr>
              <a:t>particular, </a:t>
            </a:r>
            <a:r>
              <a:rPr lang="en-US" sz="2000" b="1" dirty="0">
                <a:solidFill>
                  <a:srgbClr val="004494"/>
                </a:solidFill>
              </a:rPr>
              <a:t>they must ensure</a:t>
            </a:r>
            <a:r>
              <a:rPr lang="en-US" sz="2000" dirty="0" smtClean="0">
                <a:solidFill>
                  <a:srgbClr val="004494"/>
                </a:solidFill>
              </a:rPr>
              <a:t>:</a:t>
            </a:r>
            <a:endParaRPr lang="en-US" sz="2000" dirty="0">
              <a:solidFill>
                <a:srgbClr val="004494"/>
              </a:solidFill>
            </a:endParaRPr>
          </a:p>
          <a:p>
            <a:pPr lvl="1" algn="just">
              <a:spcBef>
                <a:spcPts val="2400"/>
              </a:spcBef>
              <a:spcAft>
                <a:spcPts val="0"/>
              </a:spcAft>
              <a:buClr>
                <a:srgbClr val="004494"/>
              </a:buClr>
            </a:pPr>
            <a:r>
              <a:rPr lang="en-US" dirty="0" smtClean="0">
                <a:solidFill>
                  <a:srgbClr val="004494"/>
                </a:solidFill>
              </a:rPr>
              <a:t> at </a:t>
            </a:r>
            <a:r>
              <a:rPr lang="en-US" dirty="0">
                <a:solidFill>
                  <a:srgbClr val="004494"/>
                </a:solidFill>
              </a:rPr>
              <a:t>the latest </a:t>
            </a:r>
            <a:r>
              <a:rPr lang="en-US" dirty="0" smtClean="0">
                <a:solidFill>
                  <a:srgbClr val="004494"/>
                </a:solidFill>
              </a:rPr>
              <a:t>upon publication</a:t>
            </a:r>
            <a:r>
              <a:rPr lang="en-US" dirty="0">
                <a:solidFill>
                  <a:srgbClr val="004494"/>
                </a:solidFill>
              </a:rPr>
              <a:t>, </a:t>
            </a:r>
            <a:r>
              <a:rPr lang="en-US" b="1" dirty="0">
                <a:solidFill>
                  <a:srgbClr val="004494"/>
                </a:solidFill>
              </a:rPr>
              <a:t>deposition</a:t>
            </a:r>
            <a:r>
              <a:rPr lang="en-US" dirty="0">
                <a:solidFill>
                  <a:srgbClr val="004494"/>
                </a:solidFill>
              </a:rPr>
              <a:t> of the AAM or VoR in a </a:t>
            </a:r>
            <a:r>
              <a:rPr lang="en-US" u="sng" dirty="0">
                <a:solidFill>
                  <a:srgbClr val="004494"/>
                </a:solidFill>
              </a:rPr>
              <a:t>trusted repository </a:t>
            </a:r>
            <a:r>
              <a:rPr lang="en-US" dirty="0" smtClean="0">
                <a:solidFill>
                  <a:srgbClr val="004494"/>
                </a:solidFill>
              </a:rPr>
              <a:t>+ </a:t>
            </a:r>
            <a:r>
              <a:rPr lang="en-US" b="1" dirty="0" smtClean="0">
                <a:solidFill>
                  <a:srgbClr val="004494"/>
                </a:solidFill>
              </a:rPr>
              <a:t>immediate open </a:t>
            </a:r>
            <a:r>
              <a:rPr lang="en-US" b="1" dirty="0">
                <a:solidFill>
                  <a:srgbClr val="004494"/>
                </a:solidFill>
              </a:rPr>
              <a:t>access </a:t>
            </a:r>
            <a:r>
              <a:rPr lang="en-US" b="1" dirty="0" smtClean="0">
                <a:solidFill>
                  <a:srgbClr val="004494"/>
                </a:solidFill>
              </a:rPr>
              <a:t>via </a:t>
            </a:r>
            <a:r>
              <a:rPr lang="en-US" b="1" dirty="0">
                <a:solidFill>
                  <a:srgbClr val="004494"/>
                </a:solidFill>
              </a:rPr>
              <a:t>the </a:t>
            </a:r>
            <a:r>
              <a:rPr lang="en-US" b="1" dirty="0" smtClean="0">
                <a:solidFill>
                  <a:srgbClr val="004494"/>
                </a:solidFill>
              </a:rPr>
              <a:t>repository</a:t>
            </a: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dirty="0">
                <a:solidFill>
                  <a:srgbClr val="004494"/>
                </a:solidFill>
              </a:rPr>
              <a:t>under </a:t>
            </a:r>
            <a:r>
              <a:rPr lang="en-US" b="1" dirty="0" smtClean="0">
                <a:solidFill>
                  <a:srgbClr val="004494"/>
                </a:solidFill>
              </a:rPr>
              <a:t>CC BY</a:t>
            </a: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dirty="0">
                <a:solidFill>
                  <a:srgbClr val="004494"/>
                </a:solidFill>
              </a:rPr>
              <a:t>or </a:t>
            </a:r>
            <a:r>
              <a:rPr lang="en-US" dirty="0" smtClean="0">
                <a:solidFill>
                  <a:srgbClr val="004494"/>
                </a:solidFill>
              </a:rPr>
              <a:t> equivalent</a:t>
            </a:r>
            <a:r>
              <a:rPr lang="en-US" dirty="0">
                <a:solidFill>
                  <a:srgbClr val="004494"/>
                </a:solidFill>
              </a:rPr>
              <a:t> </a:t>
            </a:r>
            <a:r>
              <a:rPr lang="en-US" dirty="0" smtClean="0">
                <a:solidFill>
                  <a:srgbClr val="004494"/>
                </a:solidFill>
              </a:rPr>
              <a:t>(CC BY-NC/CC BY-ND are allowed for long-text formats) </a:t>
            </a:r>
            <a:endParaRPr lang="en-US" dirty="0">
              <a:solidFill>
                <a:srgbClr val="004494"/>
              </a:solidFill>
            </a:endParaRPr>
          </a:p>
          <a:p>
            <a:pPr lvl="1" algn="just">
              <a:spcBef>
                <a:spcPts val="2400"/>
              </a:spcBef>
              <a:spcAft>
                <a:spcPts val="0"/>
              </a:spcAft>
              <a:buClr>
                <a:srgbClr val="004494"/>
              </a:buClr>
            </a:pP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b="1" dirty="0" smtClean="0">
                <a:solidFill>
                  <a:srgbClr val="004494"/>
                </a:solidFill>
              </a:rPr>
              <a:t>information</a:t>
            </a:r>
            <a:r>
              <a:rPr lang="en-US" dirty="0" smtClean="0">
                <a:solidFill>
                  <a:srgbClr val="004494"/>
                </a:solidFill>
              </a:rPr>
              <a:t> via </a:t>
            </a:r>
            <a:r>
              <a:rPr lang="en-US" dirty="0">
                <a:solidFill>
                  <a:srgbClr val="004494"/>
                </a:solidFill>
              </a:rPr>
              <a:t>the repository about any research </a:t>
            </a:r>
            <a:r>
              <a:rPr lang="en-US" dirty="0" smtClean="0">
                <a:solidFill>
                  <a:srgbClr val="004494"/>
                </a:solidFill>
              </a:rPr>
              <a:t>output/tools/instruments </a:t>
            </a:r>
            <a:r>
              <a:rPr lang="en-US" dirty="0">
                <a:solidFill>
                  <a:srgbClr val="004494"/>
                </a:solidFill>
              </a:rPr>
              <a:t>needed to </a:t>
            </a:r>
            <a:r>
              <a:rPr lang="en-US" b="1" dirty="0">
                <a:solidFill>
                  <a:srgbClr val="004494"/>
                </a:solidFill>
              </a:rPr>
              <a:t>validate the conclusions of the scientific </a:t>
            </a:r>
            <a:r>
              <a:rPr lang="en-US" b="1" dirty="0" smtClean="0">
                <a:solidFill>
                  <a:srgbClr val="004494"/>
                </a:solidFill>
              </a:rPr>
              <a:t>publication</a:t>
            </a:r>
            <a:endParaRPr lang="en-US" sz="2000" b="1" dirty="0" smtClean="0">
              <a:solidFill>
                <a:srgbClr val="004494"/>
              </a:solidFill>
            </a:endParaRPr>
          </a:p>
          <a:p>
            <a:pPr marL="0" indent="0" algn="just">
              <a:spcBef>
                <a:spcPts val="18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000" b="1" dirty="0" smtClean="0">
                <a:solidFill>
                  <a:srgbClr val="004494"/>
                </a:solidFill>
              </a:rPr>
              <a:t>Metadata must </a:t>
            </a:r>
            <a:r>
              <a:rPr lang="en-US" sz="2000" b="1" dirty="0">
                <a:solidFill>
                  <a:srgbClr val="004494"/>
                </a:solidFill>
              </a:rPr>
              <a:t>be open </a:t>
            </a:r>
            <a:r>
              <a:rPr lang="en-US" sz="2000" dirty="0">
                <a:solidFill>
                  <a:srgbClr val="004494"/>
                </a:solidFill>
              </a:rPr>
              <a:t>under </a:t>
            </a:r>
            <a:r>
              <a:rPr lang="en-US" sz="2000" dirty="0" smtClean="0">
                <a:solidFill>
                  <a:srgbClr val="004494"/>
                </a:solidFill>
              </a:rPr>
              <a:t>CC 0 </a:t>
            </a:r>
            <a:r>
              <a:rPr lang="en-US" sz="2000" dirty="0">
                <a:solidFill>
                  <a:srgbClr val="004494"/>
                </a:solidFill>
              </a:rPr>
              <a:t>or </a:t>
            </a:r>
            <a:r>
              <a:rPr lang="en-US" sz="2000" dirty="0" smtClean="0">
                <a:solidFill>
                  <a:srgbClr val="004494"/>
                </a:solidFill>
              </a:rPr>
              <a:t>equivalent, </a:t>
            </a:r>
            <a:r>
              <a:rPr lang="en-US" sz="2000" b="1" dirty="0">
                <a:solidFill>
                  <a:srgbClr val="004494"/>
                </a:solidFill>
              </a:rPr>
              <a:t>in line with the FAIR principles </a:t>
            </a:r>
            <a:r>
              <a:rPr lang="en-US" sz="2000" dirty="0">
                <a:solidFill>
                  <a:srgbClr val="004494"/>
                </a:solidFill>
              </a:rPr>
              <a:t>and provide information </a:t>
            </a:r>
            <a:r>
              <a:rPr lang="en-US" sz="2000" dirty="0" smtClean="0">
                <a:solidFill>
                  <a:srgbClr val="004494"/>
                </a:solidFill>
              </a:rPr>
              <a:t>about the </a:t>
            </a:r>
            <a:r>
              <a:rPr lang="en-US" sz="2000" dirty="0">
                <a:solidFill>
                  <a:srgbClr val="004494"/>
                </a:solidFill>
              </a:rPr>
              <a:t>licensing </a:t>
            </a:r>
            <a:r>
              <a:rPr lang="en-US" sz="2000" dirty="0" smtClean="0">
                <a:solidFill>
                  <a:srgbClr val="004494"/>
                </a:solidFill>
              </a:rPr>
              <a:t>terms and persistent identifiers, amongst others.</a:t>
            </a: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200" u="sng" dirty="0">
              <a:solidFill>
                <a:srgbClr val="004494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None/>
            </a:pPr>
            <a:r>
              <a:rPr lang="en-US" sz="2000" u="sng" dirty="0" smtClean="0">
                <a:solidFill>
                  <a:srgbClr val="004494"/>
                </a:solidFill>
              </a:rPr>
              <a:t>Trusted repository: </a:t>
            </a:r>
            <a:r>
              <a:rPr lang="en-US" sz="2000" dirty="0" smtClean="0">
                <a:solidFill>
                  <a:srgbClr val="004494"/>
                </a:solidFill>
              </a:rPr>
              <a:t>new term for HE; explained in the AGA; seek assistance from your library to assess whether a repository is trusted</a:t>
            </a:r>
            <a:endParaRPr lang="en-US" sz="2000" u="sng" dirty="0" smtClean="0">
              <a:solidFill>
                <a:srgbClr val="004494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350" b="1" dirty="0">
              <a:solidFill>
                <a:srgbClr val="004494"/>
              </a:solidFill>
            </a:endParaRPr>
          </a:p>
          <a:p>
            <a:pPr marL="457200" lvl="1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400" dirty="0">
              <a:solidFill>
                <a:srgbClr val="0044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1" y="191030"/>
            <a:ext cx="10515600" cy="782357"/>
          </a:xfrm>
        </p:spPr>
        <p:txBody>
          <a:bodyPr/>
          <a:lstStyle/>
          <a:p>
            <a:r>
              <a:rPr lang="en-IE" dirty="0" smtClean="0"/>
              <a:t>1. Open </a:t>
            </a:r>
            <a:r>
              <a:rPr lang="en-IE" dirty="0" smtClean="0"/>
              <a:t>access to </a:t>
            </a:r>
            <a:r>
              <a:rPr lang="en-IE" dirty="0" smtClean="0"/>
              <a:t>scientific publications I/II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712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8395" y="1736455"/>
            <a:ext cx="10905699" cy="4051503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b="1" dirty="0" smtClean="0">
              <a:solidFill>
                <a:srgbClr val="004494"/>
              </a:solidFill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dirty="0">
                <a:solidFill>
                  <a:srgbClr val="004494"/>
                </a:solidFill>
              </a:rPr>
              <a:t> Beneficiaries (or authors) </a:t>
            </a:r>
            <a:r>
              <a:rPr lang="en-US" b="1" dirty="0">
                <a:solidFill>
                  <a:srgbClr val="004494"/>
                </a:solidFill>
              </a:rPr>
              <a:t>must retain sufficient intellectual property rights </a:t>
            </a:r>
            <a:r>
              <a:rPr lang="en-US" dirty="0">
                <a:solidFill>
                  <a:srgbClr val="004494"/>
                </a:solidFill>
              </a:rPr>
              <a:t>to comply with the OA requirements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rgbClr val="004494"/>
              </a:buClr>
              <a:buNone/>
            </a:pPr>
            <a:endParaRPr lang="en-US" dirty="0">
              <a:solidFill>
                <a:srgbClr val="004494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004494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4494"/>
                </a:solidFill>
              </a:rPr>
              <a:t>Publication </a:t>
            </a:r>
            <a:r>
              <a:rPr lang="en-US" dirty="0">
                <a:solidFill>
                  <a:srgbClr val="004494"/>
                </a:solidFill>
              </a:rPr>
              <a:t>in venue of choosing but </a:t>
            </a:r>
            <a:r>
              <a:rPr lang="en-US" b="1" dirty="0">
                <a:solidFill>
                  <a:srgbClr val="004494"/>
                </a:solidFill>
              </a:rPr>
              <a:t>publication fees are reimbursable only if publishing venue is full open access </a:t>
            </a:r>
            <a:r>
              <a:rPr lang="en-US" dirty="0">
                <a:solidFill>
                  <a:srgbClr val="004494"/>
                </a:solidFill>
              </a:rPr>
              <a:t>(publication fees in hybrids not reimbursed)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4494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rgbClr val="004494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200" dirty="0" smtClean="0">
              <a:solidFill>
                <a:srgbClr val="004494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350" b="1" dirty="0">
              <a:solidFill>
                <a:srgbClr val="004494"/>
              </a:solidFill>
            </a:endParaRPr>
          </a:p>
          <a:p>
            <a:pPr marL="457200" lvl="1" indent="0" algn="just">
              <a:spcBef>
                <a:spcPts val="1200"/>
              </a:spcBef>
              <a:spcAft>
                <a:spcPts val="0"/>
              </a:spcAft>
              <a:buClr>
                <a:srgbClr val="FFC000"/>
              </a:buClr>
              <a:buNone/>
            </a:pPr>
            <a:endParaRPr lang="en-US" sz="2400" dirty="0">
              <a:solidFill>
                <a:srgbClr val="0044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1" y="278579"/>
            <a:ext cx="10515600" cy="782357"/>
          </a:xfrm>
        </p:spPr>
        <p:txBody>
          <a:bodyPr/>
          <a:lstStyle/>
          <a:p>
            <a:r>
              <a:rPr lang="en-IE" dirty="0" smtClean="0"/>
              <a:t>1. Open </a:t>
            </a:r>
            <a:r>
              <a:rPr lang="en-IE" dirty="0" smtClean="0"/>
              <a:t>access to </a:t>
            </a:r>
            <a:r>
              <a:rPr lang="en-IE" dirty="0" smtClean="0"/>
              <a:t>scientific publications II/II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269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3247" y="-154983"/>
            <a:ext cx="10515600" cy="1040134"/>
          </a:xfrm>
        </p:spPr>
        <p:txBody>
          <a:bodyPr/>
          <a:lstStyle/>
          <a:p>
            <a:r>
              <a:rPr lang="en-US" dirty="0" smtClean="0"/>
              <a:t>2. Research </a:t>
            </a:r>
            <a:r>
              <a:rPr lang="en-US" dirty="0" smtClean="0"/>
              <a:t>data management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5916" y="1233763"/>
            <a:ext cx="11484243" cy="5897599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4494"/>
                </a:solidFill>
              </a:rPr>
              <a:t>Beneficiaries </a:t>
            </a:r>
            <a:r>
              <a:rPr lang="en-US" sz="2200" b="1" dirty="0" smtClean="0">
                <a:solidFill>
                  <a:srgbClr val="004494"/>
                </a:solidFill>
              </a:rPr>
              <a:t>must </a:t>
            </a:r>
            <a:r>
              <a:rPr lang="en-US" sz="2200" b="1" dirty="0">
                <a:solidFill>
                  <a:srgbClr val="004494"/>
                </a:solidFill>
              </a:rPr>
              <a:t>manage the digital research data </a:t>
            </a:r>
            <a:r>
              <a:rPr lang="en-US" sz="2200" dirty="0">
                <a:solidFill>
                  <a:srgbClr val="004494"/>
                </a:solidFill>
              </a:rPr>
              <a:t>generated in the </a:t>
            </a:r>
            <a:r>
              <a:rPr lang="en-US" sz="2200" dirty="0" smtClean="0">
                <a:solidFill>
                  <a:srgbClr val="004494"/>
                </a:solidFill>
              </a:rPr>
              <a:t>action responsibly</a:t>
            </a:r>
            <a:r>
              <a:rPr lang="en-US" sz="2200" dirty="0">
                <a:solidFill>
                  <a:srgbClr val="004494"/>
                </a:solidFill>
              </a:rPr>
              <a:t>, </a:t>
            </a:r>
            <a:r>
              <a:rPr lang="en-US" sz="2200" b="1" dirty="0">
                <a:solidFill>
                  <a:srgbClr val="004494"/>
                </a:solidFill>
              </a:rPr>
              <a:t>in line with the FAIR</a:t>
            </a:r>
            <a:r>
              <a:rPr lang="en-US" sz="2200" dirty="0">
                <a:solidFill>
                  <a:srgbClr val="004494"/>
                </a:solidFill>
              </a:rPr>
              <a:t> principles </a:t>
            </a:r>
            <a:r>
              <a:rPr lang="en-US" sz="2200" dirty="0" smtClean="0">
                <a:solidFill>
                  <a:srgbClr val="004494"/>
                </a:solidFill>
              </a:rPr>
              <a:t>and:  </a:t>
            </a:r>
            <a:endParaRPr lang="en-US" sz="2200" dirty="0">
              <a:solidFill>
                <a:srgbClr val="004494"/>
              </a:solidFill>
            </a:endParaRPr>
          </a:p>
          <a:p>
            <a:pPr lvl="1"/>
            <a:r>
              <a:rPr lang="en-US" dirty="0" smtClean="0">
                <a:solidFill>
                  <a:srgbClr val="004494"/>
                </a:solidFill>
              </a:rPr>
              <a:t> establish + regularly update a </a:t>
            </a:r>
            <a:r>
              <a:rPr lang="en-US" b="1" dirty="0">
                <a:solidFill>
                  <a:srgbClr val="004494"/>
                </a:solidFill>
              </a:rPr>
              <a:t>data management plan </a:t>
            </a:r>
            <a:r>
              <a:rPr lang="en-US" dirty="0">
                <a:solidFill>
                  <a:srgbClr val="004494"/>
                </a:solidFill>
              </a:rPr>
              <a:t>(‘DMP’) </a:t>
            </a:r>
            <a:r>
              <a:rPr lang="en-US" dirty="0" smtClean="0">
                <a:solidFill>
                  <a:srgbClr val="004494"/>
                </a:solidFill>
              </a:rPr>
              <a:t>for generated (and/or collected) </a:t>
            </a:r>
            <a:r>
              <a:rPr lang="en-US" dirty="0" smtClean="0">
                <a:solidFill>
                  <a:srgbClr val="004494"/>
                </a:solidFill>
              </a:rPr>
              <a:t>data; by </a:t>
            </a:r>
            <a:r>
              <a:rPr lang="en-US" dirty="0" err="1" smtClean="0">
                <a:solidFill>
                  <a:srgbClr val="004494"/>
                </a:solidFill>
              </a:rPr>
              <a:t>mo</a:t>
            </a:r>
            <a:r>
              <a:rPr lang="en-US" dirty="0" smtClean="0">
                <a:solidFill>
                  <a:srgbClr val="004494"/>
                </a:solidFill>
              </a:rPr>
              <a:t> 6 of project; with submission or latest by grant agreement in cases of public emergency (e.g. COVID projects)</a:t>
            </a:r>
            <a:endParaRPr lang="en-US" dirty="0" smtClean="0">
              <a:solidFill>
                <a:srgbClr val="004494"/>
              </a:solidFill>
            </a:endParaRPr>
          </a:p>
          <a:p>
            <a:pPr lvl="1"/>
            <a:r>
              <a:rPr lang="en-US" dirty="0" smtClean="0">
                <a:solidFill>
                  <a:srgbClr val="004494"/>
                </a:solidFill>
              </a:rPr>
              <a:t> as </a:t>
            </a:r>
            <a:r>
              <a:rPr lang="en-US" dirty="0">
                <a:solidFill>
                  <a:srgbClr val="004494"/>
                </a:solidFill>
              </a:rPr>
              <a:t>soon as possible and within the deadlines set out in the DMP, </a:t>
            </a:r>
            <a:r>
              <a:rPr lang="en-US" b="1" dirty="0">
                <a:solidFill>
                  <a:srgbClr val="004494"/>
                </a:solidFill>
              </a:rPr>
              <a:t>deposit </a:t>
            </a:r>
            <a:r>
              <a:rPr lang="en-US" dirty="0">
                <a:solidFill>
                  <a:srgbClr val="004494"/>
                </a:solidFill>
              </a:rPr>
              <a:t>the data in a </a:t>
            </a:r>
            <a:r>
              <a:rPr lang="en-US" u="sng" dirty="0">
                <a:solidFill>
                  <a:srgbClr val="004494"/>
                </a:solidFill>
              </a:rPr>
              <a:t>trusted </a:t>
            </a:r>
            <a:r>
              <a:rPr lang="en-US" u="sng" dirty="0" smtClean="0">
                <a:solidFill>
                  <a:srgbClr val="004494"/>
                </a:solidFill>
              </a:rPr>
              <a:t>repository</a:t>
            </a:r>
            <a:r>
              <a:rPr lang="en-US" dirty="0" smtClean="0">
                <a:solidFill>
                  <a:srgbClr val="004494"/>
                </a:solidFill>
              </a:rPr>
              <a:t> (federated </a:t>
            </a:r>
            <a:r>
              <a:rPr lang="en-US" dirty="0">
                <a:solidFill>
                  <a:srgbClr val="004494"/>
                </a:solidFill>
              </a:rPr>
              <a:t>in the EOSC </a:t>
            </a:r>
            <a:r>
              <a:rPr lang="en-US" dirty="0" smtClean="0">
                <a:solidFill>
                  <a:srgbClr val="004494"/>
                </a:solidFill>
              </a:rPr>
              <a:t>if required in the call conditions) </a:t>
            </a:r>
            <a:r>
              <a:rPr lang="en-US" b="1" dirty="0" smtClean="0">
                <a:solidFill>
                  <a:srgbClr val="004494"/>
                </a:solidFill>
              </a:rPr>
              <a:t>+</a:t>
            </a:r>
            <a:r>
              <a:rPr lang="en-US" dirty="0" smtClean="0">
                <a:solidFill>
                  <a:srgbClr val="004494"/>
                </a:solidFill>
              </a:rPr>
              <a:t> </a:t>
            </a:r>
            <a:r>
              <a:rPr lang="en-US" b="1" dirty="0" smtClean="0">
                <a:solidFill>
                  <a:srgbClr val="004494"/>
                </a:solidFill>
              </a:rPr>
              <a:t>ensure OA under CC BY, CC 0 or equivalent, </a:t>
            </a:r>
            <a:r>
              <a:rPr lang="en-US" b="1" dirty="0">
                <a:solidFill>
                  <a:srgbClr val="004494"/>
                </a:solidFill>
              </a:rPr>
              <a:t>following the principle ‘as open as possible as closed as necessary</a:t>
            </a:r>
            <a:r>
              <a:rPr lang="en-US" b="1" dirty="0" smtClean="0">
                <a:solidFill>
                  <a:srgbClr val="004494"/>
                </a:solidFill>
              </a:rPr>
              <a:t>’</a:t>
            </a:r>
            <a:endParaRPr lang="en-US" b="1" dirty="0">
              <a:solidFill>
                <a:srgbClr val="004494"/>
              </a:solidFill>
            </a:endParaRPr>
          </a:p>
          <a:p>
            <a:pPr lvl="1"/>
            <a:r>
              <a:rPr lang="en-US" dirty="0" smtClean="0">
                <a:solidFill>
                  <a:srgbClr val="004494"/>
                </a:solidFill>
              </a:rPr>
              <a:t> provide </a:t>
            </a:r>
            <a:r>
              <a:rPr lang="en-US" dirty="0">
                <a:solidFill>
                  <a:srgbClr val="004494"/>
                </a:solidFill>
              </a:rPr>
              <a:t>information </a:t>
            </a:r>
            <a:r>
              <a:rPr lang="en-US" dirty="0" smtClean="0">
                <a:solidFill>
                  <a:srgbClr val="004494"/>
                </a:solidFill>
              </a:rPr>
              <a:t>via the repository about </a:t>
            </a:r>
            <a:r>
              <a:rPr lang="en-US" dirty="0">
                <a:solidFill>
                  <a:srgbClr val="004494"/>
                </a:solidFill>
              </a:rPr>
              <a:t>any </a:t>
            </a:r>
            <a:r>
              <a:rPr lang="en-US" dirty="0" smtClean="0">
                <a:solidFill>
                  <a:srgbClr val="004494"/>
                </a:solidFill>
              </a:rPr>
              <a:t>research output/tools/instruments </a:t>
            </a:r>
            <a:r>
              <a:rPr lang="en-US" dirty="0">
                <a:solidFill>
                  <a:srgbClr val="004494"/>
                </a:solidFill>
              </a:rPr>
              <a:t>needed to </a:t>
            </a:r>
            <a:r>
              <a:rPr lang="en-US" b="1" dirty="0">
                <a:solidFill>
                  <a:srgbClr val="004494"/>
                </a:solidFill>
              </a:rPr>
              <a:t>re-use or validate the </a:t>
            </a:r>
            <a:r>
              <a:rPr lang="en-US" b="1" dirty="0" smtClean="0">
                <a:solidFill>
                  <a:srgbClr val="004494"/>
                </a:solidFill>
              </a:rPr>
              <a:t>data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4494"/>
                </a:solidFill>
              </a:rPr>
              <a:t>Metadata must </a:t>
            </a:r>
            <a:r>
              <a:rPr lang="en-US" sz="2000" b="1" dirty="0">
                <a:solidFill>
                  <a:srgbClr val="004494"/>
                </a:solidFill>
              </a:rPr>
              <a:t>be open </a:t>
            </a:r>
            <a:r>
              <a:rPr lang="en-US" sz="2000" dirty="0">
                <a:solidFill>
                  <a:srgbClr val="004494"/>
                </a:solidFill>
              </a:rPr>
              <a:t>under CC 0 or equivalent (</a:t>
            </a:r>
            <a:r>
              <a:rPr lang="en-US" sz="2000" u="sng" dirty="0">
                <a:solidFill>
                  <a:srgbClr val="004494"/>
                </a:solidFill>
              </a:rPr>
              <a:t>to the extent </a:t>
            </a:r>
            <a:r>
              <a:rPr lang="en-US" sz="2000" dirty="0">
                <a:solidFill>
                  <a:srgbClr val="004494"/>
                </a:solidFill>
              </a:rPr>
              <a:t>legitimate interests or constraints are safeguarded), </a:t>
            </a:r>
            <a:r>
              <a:rPr lang="en-US" sz="2000" b="1" dirty="0">
                <a:solidFill>
                  <a:srgbClr val="004494"/>
                </a:solidFill>
              </a:rPr>
              <a:t>in line with the FAIR principles </a:t>
            </a:r>
            <a:r>
              <a:rPr lang="en-US" sz="2000" dirty="0">
                <a:solidFill>
                  <a:srgbClr val="004494"/>
                </a:solidFill>
              </a:rPr>
              <a:t>and provide information </a:t>
            </a:r>
            <a:r>
              <a:rPr lang="en-US" sz="2000" dirty="0" smtClean="0">
                <a:solidFill>
                  <a:srgbClr val="004494"/>
                </a:solidFill>
              </a:rPr>
              <a:t>about the </a:t>
            </a:r>
            <a:r>
              <a:rPr lang="en-US" sz="2000" dirty="0">
                <a:solidFill>
                  <a:srgbClr val="004494"/>
                </a:solidFill>
              </a:rPr>
              <a:t>licensing </a:t>
            </a:r>
            <a:r>
              <a:rPr lang="en-US" sz="2000" dirty="0" smtClean="0">
                <a:solidFill>
                  <a:srgbClr val="004494"/>
                </a:solidFill>
              </a:rPr>
              <a:t>terms and persistent identifiers, amongst others. </a:t>
            </a:r>
            <a:endParaRPr lang="en-GB" sz="2000" dirty="0">
              <a:solidFill>
                <a:srgbClr val="004494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4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b3aee02-91ef-4adf-942e-4fd810b21e2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b3aee02-91ef-4adf-942e-4fd810b21e2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b3aee02-91ef-4adf-942e-4fd810b21e2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b3aee02-91ef-4adf-942e-4fd810b21e2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1b3aee02-91ef-4adf-942e-4fd810b21e2e"/>
</p:tagLst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3368</TotalTime>
  <Words>1235</Words>
  <Application>Microsoft Office PowerPoint</Application>
  <PresentationFormat>Widescreen</PresentationFormat>
  <Paragraphs>93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Open Science in Horizon Europe:   a  proposer’s primer  </vt:lpstr>
      <vt:lpstr>Open Science in Horizon Europe</vt:lpstr>
      <vt:lpstr>Important documents and resources</vt:lpstr>
      <vt:lpstr>Open Science practices*</vt:lpstr>
      <vt:lpstr>Evaluation of proposals and Open Science</vt:lpstr>
      <vt:lpstr>Model Grant Agreement requirements </vt:lpstr>
      <vt:lpstr>1. Open access to scientific publications I/II </vt:lpstr>
      <vt:lpstr>1. Open access to scientific publications II/II</vt:lpstr>
      <vt:lpstr>2. Research data management</vt:lpstr>
      <vt:lpstr>3. Additional Open Science practices I/II </vt:lpstr>
      <vt:lpstr>3. Additional Open Science practices- Public emergency      II/II</vt:lpstr>
      <vt:lpstr>Open Research Europe:  A high-quality, reliable and efficient open access publishing venue for EU-funded research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Science in Horizon Europe</dc:title>
  <dc:creator>CASORRAN Carlos (RTD)</dc:creator>
  <cp:lastModifiedBy>TSOUKALA Victoria (RTD)</cp:lastModifiedBy>
  <cp:revision>91</cp:revision>
  <cp:lastPrinted>2021-04-19T10:06:05Z</cp:lastPrinted>
  <dcterms:created xsi:type="dcterms:W3CDTF">2020-07-09T07:54:47Z</dcterms:created>
  <dcterms:modified xsi:type="dcterms:W3CDTF">2021-04-20T14:39:44Z</dcterms:modified>
</cp:coreProperties>
</file>