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3" r:id="rId7"/>
    <p:sldId id="257" r:id="rId8"/>
    <p:sldId id="258" r:id="rId9"/>
    <p:sldId id="264" r:id="rId10"/>
    <p:sldId id="26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6" d="100"/>
          <a:sy n="66" d="100"/>
        </p:scale>
        <p:origin x="96"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FFAD1D6-CF89-45C6-99BD-C6AE591FBBC4}"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324498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FAD1D6-CF89-45C6-99BD-C6AE591FBBC4}"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3520742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FAD1D6-CF89-45C6-99BD-C6AE591FBBC4}"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3479527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FFAD1D6-CF89-45C6-99BD-C6AE591FBBC4}"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3151953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FAD1D6-CF89-45C6-99BD-C6AE591FBBC4}" type="datetimeFigureOut">
              <a:rPr lang="en-GB" smtClean="0"/>
              <a:t>25/11/2018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897102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FFAD1D6-CF89-45C6-99BD-C6AE591FBBC4}"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2535612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FFAD1D6-CF89-45C6-99BD-C6AE591FBBC4}" type="datetimeFigureOut">
              <a:rPr lang="en-GB" smtClean="0"/>
              <a:t>25/11/2018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4154696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FFAD1D6-CF89-45C6-99BD-C6AE591FBBC4}" type="datetimeFigureOut">
              <a:rPr lang="en-GB" smtClean="0"/>
              <a:t>25/11/2018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56863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FAD1D6-CF89-45C6-99BD-C6AE591FBBC4}" type="datetimeFigureOut">
              <a:rPr lang="en-GB" smtClean="0"/>
              <a:t>25/11/2018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3570623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AD1D6-CF89-45C6-99BD-C6AE591FBBC4}"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3978087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FAD1D6-CF89-45C6-99BD-C6AE591FBBC4}" type="datetimeFigureOut">
              <a:rPr lang="en-GB" smtClean="0"/>
              <a:t>25/11/2018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337619-30A7-465D-8C35-658ECAD64403}" type="slidenum">
              <a:rPr lang="en-GB" smtClean="0"/>
              <a:t>‹#›</a:t>
            </a:fld>
            <a:endParaRPr lang="en-GB"/>
          </a:p>
        </p:txBody>
      </p:sp>
    </p:spTree>
    <p:extLst>
      <p:ext uri="{BB962C8B-B14F-4D97-AF65-F5344CB8AC3E}">
        <p14:creationId xmlns:p14="http://schemas.microsoft.com/office/powerpoint/2010/main" val="14805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FAD1D6-CF89-45C6-99BD-C6AE591FBBC4}" type="datetimeFigureOut">
              <a:rPr lang="en-GB" smtClean="0"/>
              <a:t>25/11/2018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37619-30A7-465D-8C35-658ECAD64403}" type="slidenum">
              <a:rPr lang="en-GB" smtClean="0"/>
              <a:t>‹#›</a:t>
            </a:fld>
            <a:endParaRPr lang="en-GB"/>
          </a:p>
        </p:txBody>
      </p:sp>
    </p:spTree>
    <p:extLst>
      <p:ext uri="{BB962C8B-B14F-4D97-AF65-F5344CB8AC3E}">
        <p14:creationId xmlns:p14="http://schemas.microsoft.com/office/powerpoint/2010/main" val="10055900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discovery.ac.uk/businesscase/principles/" TargetMode="Externa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472502" y="838841"/>
            <a:ext cx="5219700" cy="2724150"/>
          </a:xfrm>
          <a:prstGeom prst="rect">
            <a:avLst/>
          </a:prstGeom>
          <a:ln>
            <a:solidFill>
              <a:schemeClr val="tx1">
                <a:lumMod val="50000"/>
                <a:lumOff val="50000"/>
              </a:schemeClr>
            </a:solidFill>
          </a:ln>
          <a:effectLst>
            <a:outerShdw blurRad="50800" dist="127000" dir="2700000" algn="tl" rotWithShape="0">
              <a:prstClr val="black">
                <a:alpha val="40000"/>
              </a:prstClr>
            </a:outerShdw>
          </a:effectLst>
        </p:spPr>
      </p:pic>
      <p:pic>
        <p:nvPicPr>
          <p:cNvPr id="5" name="Picture 4"/>
          <p:cNvPicPr>
            <a:picLocks noChangeAspect="1"/>
          </p:cNvPicPr>
          <p:nvPr/>
        </p:nvPicPr>
        <p:blipFill>
          <a:blip r:embed="rId3"/>
          <a:stretch>
            <a:fillRect/>
          </a:stretch>
        </p:blipFill>
        <p:spPr>
          <a:xfrm>
            <a:off x="406255" y="1168"/>
            <a:ext cx="818206" cy="818206"/>
          </a:xfrm>
          <a:prstGeom prst="rect">
            <a:avLst/>
          </a:prstGeom>
        </p:spPr>
      </p:pic>
      <p:sp>
        <p:nvSpPr>
          <p:cNvPr id="6" name="Rectangle 5"/>
          <p:cNvSpPr/>
          <p:nvPr/>
        </p:nvSpPr>
        <p:spPr>
          <a:xfrm>
            <a:off x="1251634" y="5328268"/>
            <a:ext cx="10109199" cy="923330"/>
          </a:xfrm>
          <a:prstGeom prst="rect">
            <a:avLst/>
          </a:prstGeom>
        </p:spPr>
        <p:txBody>
          <a:bodyPr wrap="square">
            <a:spAutoFit/>
          </a:bodyPr>
          <a:lstStyle/>
          <a:p>
            <a:pPr algn="ctr"/>
            <a:r>
              <a:rPr lang="en-GB" dirty="0" smtClean="0"/>
              <a:t>Task: ‘to independently explore and evaluate models, terms, conditions, assertions and arguments relating to the creation, enhancement, ownership, licensing, distribution and use of bibliographic metadata’. </a:t>
            </a:r>
          </a:p>
          <a:p>
            <a:pPr algn="ctr"/>
            <a:endParaRPr lang="en-GB" dirty="0"/>
          </a:p>
        </p:txBody>
      </p:sp>
      <p:sp>
        <p:nvSpPr>
          <p:cNvPr id="7" name="TextBox 6"/>
          <p:cNvSpPr txBox="1"/>
          <p:nvPr/>
        </p:nvSpPr>
        <p:spPr>
          <a:xfrm>
            <a:off x="1909495" y="4003783"/>
            <a:ext cx="8345714" cy="954107"/>
          </a:xfrm>
          <a:prstGeom prst="rect">
            <a:avLst/>
          </a:prstGeom>
          <a:noFill/>
        </p:spPr>
        <p:txBody>
          <a:bodyPr wrap="square" rtlCol="0">
            <a:spAutoFit/>
          </a:bodyPr>
          <a:lstStyle/>
          <a:p>
            <a:pPr algn="ctr"/>
            <a:r>
              <a:rPr lang="en-GB" sz="2800" dirty="0" smtClean="0"/>
              <a:t>Summary of the report for sharing with stakeholders and participants in the study </a:t>
            </a:r>
            <a:endParaRPr lang="en-GB" sz="2800" dirty="0"/>
          </a:p>
        </p:txBody>
      </p:sp>
      <p:sp>
        <p:nvSpPr>
          <p:cNvPr id="8" name="TextBox 7"/>
          <p:cNvSpPr txBox="1"/>
          <p:nvPr/>
        </p:nvSpPr>
        <p:spPr>
          <a:xfrm>
            <a:off x="3472502" y="3255214"/>
            <a:ext cx="2100719" cy="307777"/>
          </a:xfrm>
          <a:prstGeom prst="rect">
            <a:avLst/>
          </a:prstGeom>
          <a:noFill/>
        </p:spPr>
        <p:txBody>
          <a:bodyPr wrap="square" rtlCol="0">
            <a:spAutoFit/>
          </a:bodyPr>
          <a:lstStyle/>
          <a:p>
            <a:r>
              <a:rPr lang="en-GB" sz="1400" dirty="0" smtClean="0"/>
              <a:t>November 2018</a:t>
            </a:r>
            <a:endParaRPr lang="en-GB" sz="1400" dirty="0"/>
          </a:p>
        </p:txBody>
      </p:sp>
    </p:spTree>
    <p:extLst>
      <p:ext uri="{BB962C8B-B14F-4D97-AF65-F5344CB8AC3E}">
        <p14:creationId xmlns:p14="http://schemas.microsoft.com/office/powerpoint/2010/main" val="2195818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sp>
        <p:nvSpPr>
          <p:cNvPr id="3" name="TextBox 2"/>
          <p:cNvSpPr txBox="1"/>
          <p:nvPr/>
        </p:nvSpPr>
        <p:spPr>
          <a:xfrm>
            <a:off x="1523997" y="819374"/>
            <a:ext cx="9942287" cy="5386090"/>
          </a:xfrm>
          <a:prstGeom prst="rect">
            <a:avLst/>
          </a:prstGeom>
          <a:noFill/>
        </p:spPr>
        <p:txBody>
          <a:bodyPr wrap="square" rtlCol="0">
            <a:spAutoFit/>
          </a:bodyPr>
          <a:lstStyle/>
          <a:p>
            <a:pPr>
              <a:spcAft>
                <a:spcPts val="1200"/>
              </a:spcAft>
            </a:pPr>
            <a:r>
              <a:rPr lang="x-none" sz="2400" b="1" dirty="0"/>
              <a:t>Bibliographic metadata licensing: </a:t>
            </a:r>
            <a:r>
              <a:rPr lang="en-GB" sz="2400" b="1" dirty="0" smtClean="0"/>
              <a:t>Recommendations</a:t>
            </a:r>
            <a:endParaRPr lang="en-GB" sz="2400" b="1" dirty="0"/>
          </a:p>
          <a:p>
            <a:pPr marL="342900" indent="-342900">
              <a:spcAft>
                <a:spcPts val="600"/>
              </a:spcAft>
              <a:buFont typeface="Arial" panose="020B0604020202020204" pitchFamily="34" charset="0"/>
              <a:buChar char="•"/>
            </a:pPr>
            <a:r>
              <a:rPr lang="en-GB" sz="2000" dirty="0" smtClean="0"/>
              <a:t>Use the Jisc supported ‘Open Metadata Principles’ as a guiding framework*</a:t>
            </a:r>
          </a:p>
          <a:p>
            <a:pPr marL="342900" indent="-342900">
              <a:spcAft>
                <a:spcPts val="600"/>
              </a:spcAft>
              <a:buFont typeface="Arial" panose="020B0604020202020204" pitchFamily="34" charset="0"/>
              <a:buChar char="•"/>
            </a:pPr>
            <a:r>
              <a:rPr lang="en-GB" sz="2000" dirty="0" smtClean="0"/>
              <a:t>Leverage the power/influence of Jisc in the market to enable metadata re-use to support the NBK value propositions</a:t>
            </a:r>
          </a:p>
          <a:p>
            <a:pPr marL="800100" lvl="1" indent="-342900">
              <a:spcAft>
                <a:spcPts val="600"/>
              </a:spcAft>
              <a:buFont typeface="Courier New" panose="02070309020205020404" pitchFamily="49" charset="0"/>
              <a:buChar char="o"/>
            </a:pPr>
            <a:r>
              <a:rPr lang="en-GB" sz="2000" dirty="0" smtClean="0"/>
              <a:t>Create a new bibliographic metadata license [clause] that can be implemented as part of the Jisc Collections license </a:t>
            </a:r>
          </a:p>
          <a:p>
            <a:pPr marL="800100" lvl="1" indent="-342900">
              <a:spcAft>
                <a:spcPts val="600"/>
              </a:spcAft>
              <a:buFont typeface="Courier New" panose="02070309020205020404" pitchFamily="49" charset="0"/>
              <a:buChar char="o"/>
            </a:pPr>
            <a:r>
              <a:rPr lang="en-GB" sz="2000" dirty="0" smtClean="0"/>
              <a:t>Create a new bibliographic metadata license [clause] that can be implemented from July 2019 onwards as part of the joint procurement framework negotiations around the supply of print and e-books etc.</a:t>
            </a:r>
          </a:p>
          <a:p>
            <a:pPr marL="342900" indent="-342900">
              <a:spcAft>
                <a:spcPts val="600"/>
              </a:spcAft>
              <a:buFont typeface="Arial" panose="020B0604020202020204" pitchFamily="34" charset="0"/>
              <a:buChar char="•"/>
            </a:pPr>
            <a:r>
              <a:rPr lang="en-GB" sz="2000" dirty="0" smtClean="0"/>
              <a:t>As part of the above establish  a clear definition of what is required in terms of metadata quality </a:t>
            </a:r>
          </a:p>
          <a:p>
            <a:pPr marL="342900" indent="-342900">
              <a:spcAft>
                <a:spcPts val="600"/>
              </a:spcAft>
              <a:buFont typeface="Arial" panose="020B0604020202020204" pitchFamily="34" charset="0"/>
              <a:buChar char="•"/>
            </a:pPr>
            <a:r>
              <a:rPr lang="en-GB" sz="2000" dirty="0" smtClean="0"/>
              <a:t>Progress negotiations with stakeholders around achieving the validated value propositions. </a:t>
            </a:r>
            <a:r>
              <a:rPr lang="en-GB" sz="2000" dirty="0"/>
              <a:t>Negotiate </a:t>
            </a:r>
            <a:r>
              <a:rPr lang="en-GB" sz="2000" dirty="0" smtClean="0"/>
              <a:t>around </a:t>
            </a:r>
            <a:r>
              <a:rPr lang="en-GB" sz="2000" i="1" dirty="0" smtClean="0"/>
              <a:t>interests </a:t>
            </a:r>
            <a:r>
              <a:rPr lang="en-GB" sz="2000" dirty="0"/>
              <a:t>not </a:t>
            </a:r>
            <a:r>
              <a:rPr lang="en-GB" sz="2000" i="1" dirty="0"/>
              <a:t>positions</a:t>
            </a:r>
            <a:endParaRPr lang="en-GB" sz="2000" dirty="0" smtClean="0"/>
          </a:p>
          <a:p>
            <a:pPr marL="342900" indent="-342900">
              <a:spcAft>
                <a:spcPts val="600"/>
              </a:spcAft>
              <a:buFont typeface="Arial" panose="020B0604020202020204" pitchFamily="34" charset="0"/>
              <a:buChar char="•"/>
            </a:pPr>
            <a:r>
              <a:rPr lang="en-GB" sz="2000" dirty="0" smtClean="0"/>
              <a:t>As part of the negotiation around the licensing of records for the future establish a clear settlement over the terms of records currently in circulation</a:t>
            </a:r>
            <a:endParaRPr lang="en-GB" sz="2000" dirty="0"/>
          </a:p>
        </p:txBody>
      </p:sp>
      <p:sp>
        <p:nvSpPr>
          <p:cNvPr id="4" name="TextBox 3"/>
          <p:cNvSpPr txBox="1"/>
          <p:nvPr/>
        </p:nvSpPr>
        <p:spPr>
          <a:xfrm>
            <a:off x="5370287" y="179438"/>
            <a:ext cx="6429827" cy="461665"/>
          </a:xfrm>
          <a:prstGeom prst="rect">
            <a:avLst/>
          </a:prstGeom>
          <a:noFill/>
        </p:spPr>
        <p:txBody>
          <a:bodyPr wrap="square" rtlCol="0">
            <a:spAutoFit/>
          </a:bodyPr>
          <a:lstStyle/>
          <a:p>
            <a:pPr algn="r"/>
            <a:r>
              <a:rPr lang="en-GB" sz="2400" dirty="0" smtClean="0">
                <a:solidFill>
                  <a:srgbClr val="0070C0"/>
                </a:solidFill>
              </a:rPr>
              <a:t>Recommendations</a:t>
            </a:r>
            <a:endParaRPr lang="en-GB" sz="2400" dirty="0">
              <a:solidFill>
                <a:srgbClr val="0070C0"/>
              </a:solidFill>
            </a:endParaRPr>
          </a:p>
        </p:txBody>
      </p:sp>
      <p:sp>
        <p:nvSpPr>
          <p:cNvPr id="5" name="TextBox 4"/>
          <p:cNvSpPr txBox="1"/>
          <p:nvPr/>
        </p:nvSpPr>
        <p:spPr>
          <a:xfrm>
            <a:off x="6144804" y="6410213"/>
            <a:ext cx="10140225" cy="307777"/>
          </a:xfrm>
          <a:prstGeom prst="rect">
            <a:avLst/>
          </a:prstGeom>
          <a:noFill/>
        </p:spPr>
        <p:txBody>
          <a:bodyPr wrap="square" rtlCol="0">
            <a:spAutoFit/>
          </a:bodyPr>
          <a:lstStyle/>
          <a:p>
            <a:r>
              <a:rPr lang="en-GB" sz="1400" dirty="0" smtClean="0"/>
              <a:t>* Open Metadata Principles - </a:t>
            </a:r>
            <a:r>
              <a:rPr lang="en-GB" sz="1400" dirty="0" smtClean="0">
                <a:hlinkClick r:id="rId3"/>
              </a:rPr>
              <a:t>http://discovery.ac.uk/businesscase/principles/</a:t>
            </a:r>
            <a:r>
              <a:rPr lang="en-GB" sz="1400" dirty="0" smtClean="0"/>
              <a:t> </a:t>
            </a:r>
            <a:endParaRPr lang="en-GB" sz="1400" dirty="0"/>
          </a:p>
        </p:txBody>
      </p:sp>
    </p:spTree>
    <p:extLst>
      <p:ext uri="{BB962C8B-B14F-4D97-AF65-F5344CB8AC3E}">
        <p14:creationId xmlns:p14="http://schemas.microsoft.com/office/powerpoint/2010/main" val="912639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sp>
        <p:nvSpPr>
          <p:cNvPr id="3" name="Rectangle 2"/>
          <p:cNvSpPr/>
          <p:nvPr/>
        </p:nvSpPr>
        <p:spPr>
          <a:xfrm>
            <a:off x="1717949" y="934025"/>
            <a:ext cx="9806396" cy="1938992"/>
          </a:xfrm>
          <a:prstGeom prst="rect">
            <a:avLst/>
          </a:prstGeom>
        </p:spPr>
        <p:txBody>
          <a:bodyPr wrap="square">
            <a:spAutoFit/>
          </a:bodyPr>
          <a:lstStyle/>
          <a:p>
            <a:r>
              <a:rPr lang="en-GB" sz="2400" b="1" dirty="0" smtClean="0"/>
              <a:t>Part 1 – The NBK Business Model</a:t>
            </a:r>
          </a:p>
          <a:p>
            <a:r>
              <a:rPr lang="en-GB" sz="2400" spc="-15" dirty="0" smtClean="0">
                <a:effectLst/>
                <a:latin typeface="Calibri" panose="020F0502020204030204" pitchFamily="34" charset="0"/>
                <a:ea typeface="SimSun" panose="02010600030101010101" pitchFamily="2" charset="-122"/>
                <a:cs typeface="Arial" panose="020B0604020202020204" pitchFamily="34" charset="0"/>
              </a:rPr>
              <a:t>The first phase of work focused on articulating a clear set of </a:t>
            </a:r>
            <a:r>
              <a:rPr lang="en-GB" sz="2400" i="1" spc="-15" dirty="0" smtClean="0">
                <a:effectLst/>
                <a:latin typeface="Calibri" panose="020F0502020204030204" pitchFamily="34" charset="0"/>
                <a:ea typeface="SimSun" panose="02010600030101010101" pitchFamily="2" charset="-122"/>
                <a:cs typeface="Arial" panose="020B0604020202020204" pitchFamily="34" charset="0"/>
              </a:rPr>
              <a:t>‘value propositions’ </a:t>
            </a:r>
            <a:r>
              <a:rPr lang="en-GB" sz="2400" spc="-15" dirty="0" smtClean="0">
                <a:effectLst/>
                <a:latin typeface="Calibri" panose="020F0502020204030204" pitchFamily="34" charset="0"/>
                <a:ea typeface="SimSun" panose="02010600030101010101" pitchFamily="2" charset="-122"/>
                <a:cs typeface="Arial" panose="020B0604020202020204" pitchFamily="34" charset="0"/>
              </a:rPr>
              <a:t>(VPs) for the NBK to better understand the </a:t>
            </a:r>
            <a:r>
              <a:rPr lang="en-GB" sz="2400" i="1" spc="-15" dirty="0" smtClean="0">
                <a:effectLst/>
                <a:latin typeface="Calibri" panose="020F0502020204030204" pitchFamily="34" charset="0"/>
                <a:ea typeface="SimSun" panose="02010600030101010101" pitchFamily="2" charset="-122"/>
                <a:cs typeface="Arial" panose="020B0604020202020204" pitchFamily="34" charset="0"/>
              </a:rPr>
              <a:t>metadata</a:t>
            </a:r>
            <a:r>
              <a:rPr lang="en-GB" sz="2400" spc="-15" dirty="0" smtClean="0">
                <a:effectLst/>
                <a:latin typeface="Calibri" panose="020F0502020204030204" pitchFamily="34" charset="0"/>
                <a:ea typeface="SimSun" panose="02010600030101010101" pitchFamily="2" charset="-122"/>
                <a:cs typeface="Arial" panose="020B0604020202020204" pitchFamily="34" charset="0"/>
              </a:rPr>
              <a:t> issues and requirements that will influence and enable the NBK to deliver those value propositions.</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1757611486"/>
              </p:ext>
            </p:extLst>
          </p:nvPr>
        </p:nvGraphicFramePr>
        <p:xfrm>
          <a:off x="815357" y="3130797"/>
          <a:ext cx="10943772" cy="2471715"/>
        </p:xfrm>
        <a:graphic>
          <a:graphicData uri="http://schemas.openxmlformats.org/drawingml/2006/table">
            <a:tbl>
              <a:tblPr firstRow="1" firstCol="1" bandRow="1"/>
              <a:tblGrid>
                <a:gridCol w="1608528"/>
                <a:gridCol w="1698171"/>
                <a:gridCol w="1785257"/>
                <a:gridCol w="1538515"/>
                <a:gridCol w="1524687"/>
                <a:gridCol w="1537827"/>
                <a:gridCol w="1250787"/>
              </a:tblGrid>
              <a:tr h="2471715">
                <a:tc>
                  <a:txBody>
                    <a:bodyPr/>
                    <a:lstStyle/>
                    <a:p>
                      <a:pPr algn="l">
                        <a:spcAft>
                          <a:spcPts val="0"/>
                        </a:spcAft>
                      </a:pPr>
                      <a:r>
                        <a:rPr lang="en-GB" sz="1600" b="1" i="1" spc="-15" dirty="0" smtClean="0">
                          <a:effectLst/>
                          <a:latin typeface="Calibri" panose="020F0502020204030204" pitchFamily="34" charset="0"/>
                          <a:ea typeface="SimSun" panose="02010600030101010101" pitchFamily="2" charset="-122"/>
                          <a:cs typeface="Arial" panose="020B0604020202020204" pitchFamily="34" charset="0"/>
                        </a:rPr>
                        <a:t>Activity</a:t>
                      </a:r>
                    </a:p>
                    <a:p>
                      <a:pPr algn="l">
                        <a:spcAft>
                          <a:spcPts val="0"/>
                        </a:spcAft>
                      </a:pPr>
                      <a:endParaRPr lang="en-GB" sz="1600" i="1" spc="-15" dirty="0" smtClean="0">
                        <a:effectLst/>
                        <a:latin typeface="Calibri" panose="020F0502020204030204" pitchFamily="34" charset="0"/>
                        <a:ea typeface="SimSun" panose="02010600030101010101" pitchFamily="2" charset="-122"/>
                        <a:cs typeface="Arial" panose="020B0604020202020204" pitchFamily="34" charset="0"/>
                      </a:endParaRPr>
                    </a:p>
                    <a:p>
                      <a:pPr algn="l">
                        <a:spcAft>
                          <a:spcPts val="0"/>
                        </a:spcAft>
                      </a:pPr>
                      <a:r>
                        <a:rPr lang="en-GB" sz="1600" i="1" spc="-15" dirty="0" smtClean="0">
                          <a:effectLst/>
                          <a:latin typeface="Calibri" panose="020F0502020204030204" pitchFamily="34" charset="0"/>
                          <a:ea typeface="SimSun" panose="02010600030101010101" pitchFamily="2" charset="-122"/>
                          <a:cs typeface="Arial" panose="020B0604020202020204" pitchFamily="34" charset="0"/>
                        </a:rPr>
                        <a:t>What </a:t>
                      </a:r>
                      <a:r>
                        <a:rPr lang="en-GB" sz="1600" i="1" spc="-15" dirty="0">
                          <a:effectLst/>
                          <a:latin typeface="Calibri" panose="020F0502020204030204" pitchFamily="34" charset="0"/>
                          <a:ea typeface="SimSun" panose="02010600030101010101" pitchFamily="2" charset="-122"/>
                          <a:cs typeface="Arial" panose="020B0604020202020204" pitchFamily="34" charset="0"/>
                        </a:rPr>
                        <a:t>is the (specific) function/service offering?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spcAft>
                          <a:spcPts val="0"/>
                        </a:spcAft>
                      </a:pPr>
                      <a:r>
                        <a:rPr lang="en-GB" sz="1600" b="1" i="1" spc="-15" dirty="0">
                          <a:effectLst/>
                          <a:latin typeface="Calibri" panose="020F0502020204030204" pitchFamily="34" charset="0"/>
                          <a:ea typeface="SimSun" panose="02010600030101010101" pitchFamily="2" charset="-122"/>
                          <a:cs typeface="Arial" panose="020B0604020202020204" pitchFamily="34" charset="0"/>
                        </a:rPr>
                        <a:t>Who is it for?</a:t>
                      </a:r>
                      <a:endParaRPr lang="en-GB" sz="1600" i="1" spc="-15" dirty="0">
                        <a:effectLst/>
                        <a:latin typeface="Calibri" panose="020F0502020204030204" pitchFamily="34" charset="0"/>
                        <a:ea typeface="SimSun" panose="02010600030101010101" pitchFamily="2" charset="-122"/>
                        <a:cs typeface="Arial" panose="020B0604020202020204" pitchFamily="34" charset="0"/>
                      </a:endParaRPr>
                    </a:p>
                    <a:p>
                      <a:pPr algn="l">
                        <a:spcAft>
                          <a:spcPts val="0"/>
                        </a:spcAft>
                      </a:pPr>
                      <a:endParaRPr lang="en-GB" sz="1600" i="1" spc="-15" dirty="0" smtClean="0">
                        <a:effectLst/>
                        <a:latin typeface="Calibri" panose="020F0502020204030204" pitchFamily="34" charset="0"/>
                        <a:ea typeface="SimSun" panose="02010600030101010101" pitchFamily="2" charset="-122"/>
                        <a:cs typeface="Arial" panose="020B0604020202020204" pitchFamily="34" charset="0"/>
                      </a:endParaRPr>
                    </a:p>
                    <a:p>
                      <a:pPr algn="l">
                        <a:spcAft>
                          <a:spcPts val="0"/>
                        </a:spcAft>
                      </a:pPr>
                      <a:r>
                        <a:rPr lang="en-GB" sz="1600" i="1" spc="-15" dirty="0" smtClean="0">
                          <a:effectLst/>
                          <a:latin typeface="Calibri" panose="020F0502020204030204" pitchFamily="34" charset="0"/>
                          <a:ea typeface="SimSun" panose="02010600030101010101" pitchFamily="2" charset="-122"/>
                          <a:cs typeface="Arial" panose="020B0604020202020204" pitchFamily="34" charset="0"/>
                        </a:rPr>
                        <a:t>Who </a:t>
                      </a:r>
                      <a:r>
                        <a:rPr lang="en-GB" sz="1600" i="1" spc="-15" dirty="0">
                          <a:effectLst/>
                          <a:latin typeface="Calibri" panose="020F0502020204030204" pitchFamily="34" charset="0"/>
                          <a:ea typeface="SimSun" panose="02010600030101010101" pitchFamily="2" charset="-122"/>
                          <a:cs typeface="Arial" panose="020B0604020202020204" pitchFamily="34" charset="0"/>
                        </a:rPr>
                        <a:t>are the users being targeted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spcAft>
                          <a:spcPts val="0"/>
                        </a:spcAft>
                      </a:pPr>
                      <a:r>
                        <a:rPr lang="en-GB" sz="1600" b="1" i="1" spc="-15" dirty="0" smtClean="0">
                          <a:effectLst/>
                          <a:latin typeface="Calibri" panose="020F0502020204030204" pitchFamily="34" charset="0"/>
                          <a:ea typeface="SimSun" panose="02010600030101010101" pitchFamily="2" charset="-122"/>
                          <a:cs typeface="Arial" panose="020B0604020202020204" pitchFamily="34" charset="0"/>
                        </a:rPr>
                        <a:t>Value/Benefit</a:t>
                      </a:r>
                      <a:r>
                        <a:rPr lang="en-GB" sz="1600" i="1" spc="-15" dirty="0" smtClean="0">
                          <a:effectLst/>
                          <a:latin typeface="Calibri" panose="020F0502020204030204" pitchFamily="34" charset="0"/>
                          <a:ea typeface="SimSun" panose="02010600030101010101" pitchFamily="2" charset="-122"/>
                          <a:cs typeface="Arial" panose="020B0604020202020204" pitchFamily="34" charset="0"/>
                        </a:rPr>
                        <a:t> </a:t>
                      </a:r>
                    </a:p>
                    <a:p>
                      <a:pPr algn="l">
                        <a:spcAft>
                          <a:spcPts val="0"/>
                        </a:spcAft>
                      </a:pPr>
                      <a:endParaRPr lang="en-GB" sz="1600" i="1" spc="-15" dirty="0">
                        <a:effectLst/>
                        <a:latin typeface="Calibri" panose="020F0502020204030204" pitchFamily="34" charset="0"/>
                        <a:ea typeface="SimSun" panose="02010600030101010101" pitchFamily="2" charset="-122"/>
                        <a:cs typeface="Arial" panose="020B0604020202020204" pitchFamily="34" charset="0"/>
                      </a:endParaRPr>
                    </a:p>
                    <a:p>
                      <a:pPr marL="0" lvl="0" indent="0" algn="l">
                        <a:spcAft>
                          <a:spcPts val="0"/>
                        </a:spcAft>
                        <a:buFont typeface="Symbol" panose="05050102010706020507" pitchFamily="18" charset="2"/>
                        <a:buNone/>
                      </a:pPr>
                      <a:r>
                        <a:rPr lang="en-GB" sz="1600" i="1" spc="-15" dirty="0">
                          <a:effectLst/>
                          <a:latin typeface="Calibri" panose="020F0502020204030204" pitchFamily="34" charset="0"/>
                          <a:ea typeface="SimSun" panose="02010600030101010101" pitchFamily="2" charset="-122"/>
                          <a:cs typeface="Arial" panose="020B0604020202020204" pitchFamily="34" charset="0"/>
                        </a:rPr>
                        <a:t>Why would they use this?</a:t>
                      </a:r>
                    </a:p>
                    <a:p>
                      <a:pPr marL="0" lvl="0" indent="0" algn="l">
                        <a:spcAft>
                          <a:spcPts val="0"/>
                        </a:spcAft>
                        <a:buFont typeface="Symbol" panose="05050102010706020507" pitchFamily="18" charset="2"/>
                        <a:buNone/>
                      </a:pPr>
                      <a:r>
                        <a:rPr lang="en-GB" sz="1600" i="1" spc="-15" dirty="0">
                          <a:effectLst/>
                          <a:latin typeface="Calibri" panose="020F0502020204030204" pitchFamily="34" charset="0"/>
                          <a:ea typeface="SimSun" panose="02010600030101010101" pitchFamily="2" charset="-122"/>
                          <a:cs typeface="Arial" panose="020B0604020202020204" pitchFamily="34" charset="0"/>
                        </a:rPr>
                        <a:t>How does it help them? </a:t>
                      </a:r>
                    </a:p>
                    <a:p>
                      <a:pPr marL="0" lvl="0" indent="0" algn="l">
                        <a:spcAft>
                          <a:spcPts val="0"/>
                        </a:spcAft>
                        <a:buFont typeface="Symbol" panose="05050102010706020507" pitchFamily="18" charset="2"/>
                        <a:buNone/>
                      </a:pPr>
                      <a:r>
                        <a:rPr lang="en-GB" sz="1600" i="1" spc="-15" dirty="0">
                          <a:effectLst/>
                          <a:latin typeface="Calibri" panose="020F0502020204030204" pitchFamily="34" charset="0"/>
                          <a:ea typeface="SimSun" panose="02010600030101010101" pitchFamily="2" charset="-122"/>
                          <a:cs typeface="Arial" panose="020B0604020202020204" pitchFamily="34" charset="0"/>
                        </a:rPr>
                        <a:t>What problems does it solve?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algn="l">
                        <a:spcAft>
                          <a:spcPts val="0"/>
                        </a:spcAft>
                      </a:pPr>
                      <a:r>
                        <a:rPr lang="en-GB" sz="1600" b="1" i="1" spc="-15" dirty="0" smtClean="0">
                          <a:effectLst/>
                          <a:latin typeface="Calibri" panose="020F0502020204030204" pitchFamily="34" charset="0"/>
                          <a:ea typeface="SimSun" panose="02010600030101010101" pitchFamily="2" charset="-122"/>
                          <a:cs typeface="Arial" panose="020B0604020202020204" pitchFamily="34" charset="0"/>
                        </a:rPr>
                        <a:t>Benefit Delivery</a:t>
                      </a:r>
                    </a:p>
                    <a:p>
                      <a:pPr algn="l">
                        <a:spcAft>
                          <a:spcPts val="0"/>
                        </a:spcAft>
                      </a:pPr>
                      <a:endParaRPr lang="en-GB" sz="1600" b="0" i="1" spc="-15" dirty="0" smtClean="0">
                        <a:effectLst/>
                        <a:latin typeface="Calibri" panose="020F0502020204030204" pitchFamily="34" charset="0"/>
                        <a:ea typeface="SimSun" panose="02010600030101010101" pitchFamily="2" charset="-122"/>
                        <a:cs typeface="Arial" panose="020B0604020202020204" pitchFamily="34" charset="0"/>
                      </a:endParaRPr>
                    </a:p>
                    <a:p>
                      <a:pPr algn="l">
                        <a:spcAft>
                          <a:spcPts val="0"/>
                        </a:spcAft>
                      </a:pPr>
                      <a:r>
                        <a:rPr lang="en-GB" sz="1600" b="0" i="1" spc="-15" dirty="0" smtClean="0">
                          <a:effectLst/>
                          <a:latin typeface="Calibri" panose="020F0502020204030204" pitchFamily="34" charset="0"/>
                          <a:ea typeface="SimSun" panose="02010600030101010101" pitchFamily="2" charset="-122"/>
                          <a:cs typeface="Arial" panose="020B0604020202020204" pitchFamily="34" charset="0"/>
                        </a:rPr>
                        <a:t>How </a:t>
                      </a:r>
                      <a:r>
                        <a:rPr lang="en-GB" sz="1600" i="1" spc="-15" dirty="0">
                          <a:effectLst/>
                          <a:latin typeface="Calibri" panose="020F0502020204030204" pitchFamily="34" charset="0"/>
                          <a:ea typeface="SimSun" panose="02010600030101010101" pitchFamily="2" charset="-122"/>
                          <a:cs typeface="Arial" panose="020B0604020202020204" pitchFamily="34" charset="0"/>
                        </a:rPr>
                        <a:t>does the service/offer deliver this benefit?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20320" indent="-20320" algn="l">
                        <a:spcAft>
                          <a:spcPts val="0"/>
                        </a:spcAft>
                      </a:pPr>
                      <a:r>
                        <a:rPr lang="en-GB" sz="1600" b="1" i="1" spc="-15" dirty="0">
                          <a:effectLst/>
                          <a:latin typeface="Calibri" panose="020F0502020204030204" pitchFamily="34" charset="0"/>
                          <a:ea typeface="SimSun" panose="02010600030101010101" pitchFamily="2" charset="-122"/>
                          <a:cs typeface="Arial" panose="020B0604020202020204" pitchFamily="34" charset="0"/>
                        </a:rPr>
                        <a:t>Metadata</a:t>
                      </a:r>
                      <a:endParaRPr lang="en-GB" sz="1600" i="1" spc="-15" dirty="0">
                        <a:effectLst/>
                        <a:latin typeface="Calibri" panose="020F0502020204030204" pitchFamily="34" charset="0"/>
                        <a:ea typeface="SimSun" panose="02010600030101010101" pitchFamily="2" charset="-122"/>
                        <a:cs typeface="Arial" panose="020B0604020202020204" pitchFamily="34" charset="0"/>
                      </a:endParaRPr>
                    </a:p>
                    <a:p>
                      <a:pPr marL="20320" indent="-20320" algn="l">
                        <a:spcAft>
                          <a:spcPts val="0"/>
                        </a:spcAft>
                      </a:pPr>
                      <a:endParaRPr lang="en-GB" sz="1600" i="1" spc="-15" dirty="0" smtClean="0">
                        <a:effectLst/>
                        <a:latin typeface="Calibri" panose="020F0502020204030204" pitchFamily="34" charset="0"/>
                        <a:ea typeface="SimSun" panose="02010600030101010101" pitchFamily="2" charset="-122"/>
                        <a:cs typeface="Arial" panose="020B0604020202020204" pitchFamily="34" charset="0"/>
                      </a:endParaRPr>
                    </a:p>
                    <a:p>
                      <a:pPr marL="20320" indent="-20320" algn="l">
                        <a:spcAft>
                          <a:spcPts val="0"/>
                        </a:spcAft>
                      </a:pPr>
                      <a:r>
                        <a:rPr lang="en-GB" sz="1600" i="1" spc="-15" dirty="0" smtClean="0">
                          <a:effectLst/>
                          <a:latin typeface="Calibri" panose="020F0502020204030204" pitchFamily="34" charset="0"/>
                          <a:ea typeface="SimSun" panose="02010600030101010101" pitchFamily="2" charset="-122"/>
                          <a:cs typeface="Arial" panose="020B0604020202020204" pitchFamily="34" charset="0"/>
                        </a:rPr>
                        <a:t>What </a:t>
                      </a:r>
                      <a:r>
                        <a:rPr lang="en-GB" sz="1600" i="1" spc="-15" dirty="0">
                          <a:effectLst/>
                          <a:latin typeface="Calibri" panose="020F0502020204030204" pitchFamily="34" charset="0"/>
                          <a:ea typeface="SimSun" panose="02010600030101010101" pitchFamily="2" charset="-122"/>
                          <a:cs typeface="Arial" panose="020B0604020202020204" pitchFamily="34" charset="0"/>
                        </a:rPr>
                        <a:t>are the implications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20320" indent="-20320" algn="l">
                        <a:spcAft>
                          <a:spcPts val="0"/>
                        </a:spcAft>
                      </a:pPr>
                      <a:r>
                        <a:rPr lang="en-GB" sz="1600" b="1" i="1" spc="-15" dirty="0">
                          <a:effectLst/>
                          <a:latin typeface="Calibri" panose="020F0502020204030204" pitchFamily="34" charset="0"/>
                          <a:ea typeface="SimSun" panose="02010600030101010101" pitchFamily="2" charset="-122"/>
                          <a:cs typeface="Arial" panose="020B0604020202020204" pitchFamily="34" charset="0"/>
                        </a:rPr>
                        <a:t>Competition</a:t>
                      </a:r>
                      <a:endParaRPr lang="en-GB" sz="1600" i="1" spc="-15" dirty="0">
                        <a:effectLst/>
                        <a:latin typeface="Calibri" panose="020F0502020204030204" pitchFamily="34" charset="0"/>
                        <a:ea typeface="SimSun" panose="02010600030101010101" pitchFamily="2" charset="-122"/>
                        <a:cs typeface="Arial" panose="020B0604020202020204" pitchFamily="34" charset="0"/>
                      </a:endParaRPr>
                    </a:p>
                    <a:p>
                      <a:pPr marL="20320" indent="-20320" algn="l">
                        <a:spcAft>
                          <a:spcPts val="0"/>
                        </a:spcAft>
                      </a:pPr>
                      <a:endParaRPr lang="en-GB" sz="1600" i="1" spc="-15" dirty="0" smtClean="0">
                        <a:effectLst/>
                        <a:latin typeface="Calibri" panose="020F0502020204030204" pitchFamily="34" charset="0"/>
                        <a:ea typeface="SimSun" panose="02010600030101010101" pitchFamily="2" charset="-122"/>
                        <a:cs typeface="Arial" panose="020B0604020202020204" pitchFamily="34" charset="0"/>
                      </a:endParaRPr>
                    </a:p>
                    <a:p>
                      <a:pPr marL="20320" indent="-20320" algn="l">
                        <a:spcAft>
                          <a:spcPts val="0"/>
                        </a:spcAft>
                      </a:pPr>
                      <a:r>
                        <a:rPr lang="en-GB" sz="1600" i="1" spc="-15" dirty="0" smtClean="0">
                          <a:effectLst/>
                          <a:latin typeface="Calibri" panose="020F0502020204030204" pitchFamily="34" charset="0"/>
                          <a:ea typeface="SimSun" panose="02010600030101010101" pitchFamily="2" charset="-122"/>
                          <a:cs typeface="Arial" panose="020B0604020202020204" pitchFamily="34" charset="0"/>
                        </a:rPr>
                        <a:t>Can </a:t>
                      </a:r>
                      <a:r>
                        <a:rPr lang="en-GB" sz="1600" i="1" spc="-15" dirty="0">
                          <a:effectLst/>
                          <a:latin typeface="Calibri" panose="020F0502020204030204" pitchFamily="34" charset="0"/>
                          <a:ea typeface="SimSun" panose="02010600030101010101" pitchFamily="2" charset="-122"/>
                          <a:cs typeface="Arial" panose="020B0604020202020204" pitchFamily="34" charset="0"/>
                        </a:rPr>
                        <a:t>the user get the benefit from elsewhere? –Where?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c>
                  <a:txBody>
                    <a:bodyPr/>
                    <a:lstStyle/>
                    <a:p>
                      <a:pPr marL="20320" indent="-20320" algn="l">
                        <a:spcAft>
                          <a:spcPts val="0"/>
                        </a:spcAft>
                      </a:pPr>
                      <a:r>
                        <a:rPr lang="en-GB" sz="1600" b="1" i="1" spc="-15" dirty="0" smtClean="0">
                          <a:effectLst/>
                          <a:latin typeface="Calibri" panose="020F0502020204030204" pitchFamily="34" charset="0"/>
                          <a:ea typeface="SimSun" panose="02010600030101010101" pitchFamily="2" charset="-122"/>
                          <a:cs typeface="Arial" panose="020B0604020202020204" pitchFamily="34" charset="0"/>
                        </a:rPr>
                        <a:t>Rating</a:t>
                      </a:r>
                    </a:p>
                    <a:p>
                      <a:pPr marL="20320" indent="-20320" algn="l">
                        <a:spcAft>
                          <a:spcPts val="0"/>
                        </a:spcAft>
                      </a:pPr>
                      <a:endParaRPr lang="en-GB" sz="1600" b="1" i="1" spc="-15" dirty="0" smtClean="0">
                        <a:effectLst/>
                        <a:latin typeface="Calibri" panose="020F0502020204030204" pitchFamily="34" charset="0"/>
                        <a:ea typeface="SimSun" panose="02010600030101010101" pitchFamily="2" charset="-122"/>
                        <a:cs typeface="Arial" panose="020B0604020202020204" pitchFamily="34" charset="0"/>
                      </a:endParaRPr>
                    </a:p>
                    <a:p>
                      <a:pPr marL="20320" indent="-20320" algn="l">
                        <a:spcAft>
                          <a:spcPts val="0"/>
                        </a:spcAft>
                      </a:pPr>
                      <a:r>
                        <a:rPr lang="en-GB" sz="1600" b="0" i="1" spc="-15" dirty="0" smtClean="0">
                          <a:effectLst/>
                          <a:latin typeface="Calibri" panose="020F0502020204030204" pitchFamily="34" charset="0"/>
                          <a:ea typeface="SimSun" panose="02010600030101010101" pitchFamily="2" charset="-122"/>
                          <a:cs typeface="Arial" panose="020B0604020202020204" pitchFamily="34" charset="0"/>
                        </a:rPr>
                        <a:t>How </a:t>
                      </a:r>
                      <a:r>
                        <a:rPr lang="en-GB" sz="1600" b="0" i="1" spc="-15" dirty="0">
                          <a:effectLst/>
                          <a:latin typeface="Calibri" panose="020F0502020204030204" pitchFamily="34" charset="0"/>
                          <a:ea typeface="SimSun" panose="02010600030101010101" pitchFamily="2" charset="-122"/>
                          <a:cs typeface="Arial" panose="020B0604020202020204" pitchFamily="34" charset="0"/>
                        </a:rPr>
                        <a:t>important is this VP?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F1DD"/>
                    </a:solidFill>
                  </a:tcPr>
                </a:tc>
              </a:tr>
            </a:tbl>
          </a:graphicData>
        </a:graphic>
      </p:graphicFrame>
      <p:sp>
        <p:nvSpPr>
          <p:cNvPr id="5" name="TextBox 4"/>
          <p:cNvSpPr txBox="1"/>
          <p:nvPr/>
        </p:nvSpPr>
        <p:spPr>
          <a:xfrm>
            <a:off x="7535473" y="237132"/>
            <a:ext cx="4223657" cy="461665"/>
          </a:xfrm>
          <a:prstGeom prst="rect">
            <a:avLst/>
          </a:prstGeom>
          <a:noFill/>
        </p:spPr>
        <p:txBody>
          <a:bodyPr wrap="square" rtlCol="0">
            <a:spAutoFit/>
          </a:bodyPr>
          <a:lstStyle/>
          <a:p>
            <a:pPr algn="r"/>
            <a:r>
              <a:rPr lang="en-GB" sz="2400" dirty="0" smtClean="0">
                <a:solidFill>
                  <a:srgbClr val="0070C0"/>
                </a:solidFill>
              </a:rPr>
              <a:t>Questions posed to libraries</a:t>
            </a:r>
            <a:endParaRPr lang="en-GB" sz="2400" dirty="0">
              <a:solidFill>
                <a:srgbClr val="0070C0"/>
              </a:solidFill>
            </a:endParaRPr>
          </a:p>
        </p:txBody>
      </p:sp>
    </p:spTree>
    <p:extLst>
      <p:ext uri="{BB962C8B-B14F-4D97-AF65-F5344CB8AC3E}">
        <p14:creationId xmlns:p14="http://schemas.microsoft.com/office/powerpoint/2010/main" val="3909147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589707214"/>
              </p:ext>
            </p:extLst>
          </p:nvPr>
        </p:nvGraphicFramePr>
        <p:xfrm>
          <a:off x="1770743" y="840462"/>
          <a:ext cx="9652000" cy="5326743"/>
        </p:xfrm>
        <a:graphic>
          <a:graphicData uri="http://schemas.openxmlformats.org/drawingml/2006/table">
            <a:tbl>
              <a:tblPr firstRow="1" firstCol="1" bandRow="1"/>
              <a:tblGrid>
                <a:gridCol w="3236686"/>
                <a:gridCol w="5239856"/>
                <a:gridCol w="1175458"/>
              </a:tblGrid>
              <a:tr h="440210">
                <a:tc>
                  <a:txBody>
                    <a:bodyPr/>
                    <a:lstStyle/>
                    <a:p>
                      <a:pPr algn="just">
                        <a:spcAft>
                          <a:spcPts val="0"/>
                        </a:spcAft>
                      </a:pPr>
                      <a:r>
                        <a:rPr lang="en-GB" sz="1600" b="1" kern="1200" spc="-15"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NBK</a:t>
                      </a:r>
                      <a:r>
                        <a:rPr lang="en-GB" sz="1600" b="1" kern="1200" spc="-15" baseline="0"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 Value Proposition</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algn="just">
                        <a:spcAft>
                          <a:spcPts val="0"/>
                        </a:spcAft>
                      </a:pPr>
                      <a:r>
                        <a:rPr lang="en-GB" sz="1600" b="1" spc="-15" dirty="0" smtClean="0">
                          <a:effectLst/>
                          <a:latin typeface="Calibri" panose="020F0502020204030204" pitchFamily="34" charset="0"/>
                          <a:ea typeface="SimSun" panose="02010600030101010101" pitchFamily="2" charset="-122"/>
                          <a:cs typeface="Arial" panose="020B0604020202020204" pitchFamily="34" charset="0"/>
                        </a:rPr>
                        <a:t>Description</a:t>
                      </a:r>
                      <a:endParaRPr lang="en-GB" sz="1600" b="1"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c>
                  <a:txBody>
                    <a:bodyPr/>
                    <a:lstStyle/>
                    <a:p>
                      <a:pPr marL="111760" algn="just">
                        <a:spcAft>
                          <a:spcPts val="0"/>
                        </a:spcAft>
                      </a:pPr>
                      <a:r>
                        <a:rPr lang="en-GB" sz="1600" b="1" spc="-15" dirty="0" smtClean="0">
                          <a:effectLst/>
                          <a:latin typeface="Calibri" panose="020F0502020204030204" pitchFamily="34" charset="0"/>
                          <a:ea typeface="SimSun" panose="02010600030101010101" pitchFamily="2" charset="-122"/>
                          <a:cs typeface="Arial" panose="020B0604020202020204" pitchFamily="34" charset="0"/>
                        </a:rPr>
                        <a:t>Score</a:t>
                      </a:r>
                      <a:endParaRPr lang="en-GB" sz="1600" b="1"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DB3E2"/>
                    </a:solidFill>
                  </a:tcPr>
                </a:tc>
              </a:tr>
              <a:tr h="420754">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Collection </a:t>
                      </a:r>
                      <a:r>
                        <a:rPr lang="en-GB" sz="1600" b="1"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management</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spc="-15" dirty="0" smtClean="0">
                          <a:effectLst/>
                          <a:latin typeface="Calibri" panose="020F0502020204030204" pitchFamily="34" charset="0"/>
                          <a:ea typeface="SimSun" panose="02010600030101010101" pitchFamily="2" charset="-122"/>
                          <a:cs typeface="Arial" panose="020B0604020202020204" pitchFamily="34" charset="0"/>
                        </a:rPr>
                        <a:t>Benchmark collections against peers</a:t>
                      </a: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3034">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UK Research Reserve (UKRR) </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Provide the core infrastructure for UKRR </a:t>
                      </a:r>
                      <a:endParaRPr lang="en-GB" sz="1600" spc="-15" dirty="0" smtClean="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210">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Resource </a:t>
                      </a:r>
                      <a:r>
                        <a:rPr lang="en-GB" sz="1600" b="1"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discovery</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end users </a:t>
                      </a:r>
                      <a:endParaRPr lang="en-GB" sz="1600" spc="-15" dirty="0" smtClean="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210">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Resource </a:t>
                      </a:r>
                      <a:r>
                        <a:rPr lang="en-GB" sz="1600" b="1"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discovery</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librarians  - e.g. to support ILL</a:t>
                      </a:r>
                      <a:endParaRPr lang="en-GB" sz="1600" spc="-15" dirty="0" smtClean="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0210">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Shared cataloguing service </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a:t>
                      </a:r>
                      <a:r>
                        <a:rPr lang="en-GB" sz="1600" spc="-15" dirty="0" smtClean="0">
                          <a:effectLst/>
                          <a:latin typeface="Calibri" panose="020F0502020204030204" pitchFamily="34" charset="0"/>
                          <a:ea typeface="SimSun" panose="02010600030101010101" pitchFamily="2" charset="-122"/>
                          <a:cs typeface="Arial" panose="020B0604020202020204" pitchFamily="34" charset="0"/>
                        </a:rPr>
                        <a:t> catalogue record download</a:t>
                      </a:r>
                      <a:r>
                        <a:rPr lang="en-GB" sz="1600"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600" spc="-15" dirty="0" smtClean="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0736">
                <a:tc>
                  <a:txBody>
                    <a:bodyPr/>
                    <a:lstStyle/>
                    <a:p>
                      <a:pPr algn="just">
                        <a:spcAft>
                          <a:spcPts val="0"/>
                        </a:spcAft>
                      </a:pPr>
                      <a:r>
                        <a:rPr lang="en-GB" sz="1600" b="1" kern="1200" spc="-15"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Ebooks</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spc="-15" dirty="0" smtClean="0">
                          <a:effectLst/>
                          <a:latin typeface="Calibri" panose="020F0502020204030204" pitchFamily="34" charset="0"/>
                          <a:ea typeface="SimSun" panose="02010600030101010101" pitchFamily="2" charset="-122"/>
                          <a:cs typeface="Arial" panose="020B0604020202020204" pitchFamily="34" charset="0"/>
                        </a:rPr>
                        <a:t>Better discovery &amp; management of</a:t>
                      </a:r>
                      <a:r>
                        <a:rPr lang="en-GB" sz="1600" spc="-15" baseline="0" dirty="0" smtClean="0">
                          <a:effectLst/>
                          <a:latin typeface="Calibri" panose="020F0502020204030204" pitchFamily="34" charset="0"/>
                          <a:ea typeface="SimSun" panose="02010600030101010101" pitchFamily="2" charset="-122"/>
                          <a:cs typeface="Arial" panose="020B0604020202020204" pitchFamily="34" charset="0"/>
                        </a:rPr>
                        <a:t> eBooks</a:t>
                      </a:r>
                      <a:endParaRPr lang="en-GB" sz="1600" spc="-15" dirty="0" smtClean="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0754">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Improved discovery </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spc="-15" dirty="0" smtClean="0">
                          <a:effectLst/>
                          <a:latin typeface="Calibri" panose="020F0502020204030204" pitchFamily="34" charset="0"/>
                          <a:ea typeface="SimSun" panose="02010600030101010101" pitchFamily="2" charset="-122"/>
                          <a:cs typeface="Arial" panose="020B0604020202020204" pitchFamily="34" charset="0"/>
                        </a:rPr>
                        <a:t>Enhance and upgrade data</a:t>
                      </a: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7292">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Community </a:t>
                      </a:r>
                      <a:r>
                        <a:rPr lang="en-GB" sz="1600" b="1"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endeavour</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spc="-15" dirty="0" smtClean="0">
                          <a:effectLst/>
                          <a:latin typeface="Calibri" panose="020F0502020204030204" pitchFamily="34" charset="0"/>
                          <a:ea typeface="SimSun" panose="02010600030101010101" pitchFamily="2" charset="-122"/>
                          <a:cs typeface="Arial" panose="020B0604020202020204" pitchFamily="34" charset="0"/>
                        </a:rPr>
                        <a:t>Cost effective community collaboration &amp; coordination</a:t>
                      </a: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8628">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Syndication and </a:t>
                      </a:r>
                      <a:r>
                        <a:rPr lang="en-GB" sz="1600" b="1"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visibility</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spc="-15" dirty="0" smtClean="0">
                          <a:effectLst/>
                          <a:latin typeface="Calibri" panose="020F0502020204030204" pitchFamily="34" charset="0"/>
                          <a:ea typeface="SimSun" panose="02010600030101010101" pitchFamily="2" charset="-122"/>
                          <a:cs typeface="Arial" panose="020B0604020202020204" pitchFamily="34" charset="0"/>
                        </a:rPr>
                        <a:t>Get  library data more discoverable in wider web</a:t>
                      </a: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422">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Research around published </a:t>
                      </a:r>
                      <a:r>
                        <a:rPr lang="en-GB" sz="1600" b="1"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material</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600" spc="-15" dirty="0" smtClean="0">
                          <a:effectLst/>
                          <a:latin typeface="Calibri" panose="020F0502020204030204" pitchFamily="34" charset="0"/>
                          <a:ea typeface="SimSun" panose="02010600030101010101" pitchFamily="2" charset="-122"/>
                          <a:cs typeface="Arial" panose="020B0604020202020204" pitchFamily="34" charset="0"/>
                        </a:rPr>
                        <a:t>Data for market research</a:t>
                      </a: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3-5</a:t>
                      </a:r>
                      <a:endParaRPr lang="en-GB" sz="1600" spc="-15">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283">
                <a:tc>
                  <a:txBody>
                    <a:bodyPr/>
                    <a:lstStyle/>
                    <a:p>
                      <a:pPr algn="just">
                        <a:spcAft>
                          <a:spcPts val="0"/>
                        </a:spcAft>
                      </a:pPr>
                      <a:r>
                        <a:rPr lang="en-GB" sz="1600" b="1"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Visible aggregation of </a:t>
                      </a:r>
                      <a:r>
                        <a:rPr lang="en-GB" sz="1600" b="1"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records</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GB" sz="1600" kern="1200" spc="-15"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the data suppler-</a:t>
                      </a:r>
                      <a:r>
                        <a:rPr lang="en-GB" sz="1600" spc="-15" dirty="0" smtClean="0">
                          <a:effectLst/>
                          <a:latin typeface="Calibri" panose="020F0502020204030204" pitchFamily="34" charset="0"/>
                          <a:ea typeface="SimSun" panose="02010600030101010101" pitchFamily="2" charset="-122"/>
                          <a:cs typeface="Arial" panose="020B0604020202020204" pitchFamily="34" charset="0"/>
                        </a:rPr>
                        <a:t> Facilitates distribution of records</a:t>
                      </a: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11760" algn="just">
                        <a:spcAft>
                          <a:spcPts val="0"/>
                        </a:spcAft>
                      </a:pPr>
                      <a:r>
                        <a:rPr lang="en-GB" sz="1600" kern="1200" spc="-1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58599" marR="58599" marT="813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10043885" y="6239755"/>
            <a:ext cx="2002972" cy="523220"/>
          </a:xfrm>
          <a:prstGeom prst="rect">
            <a:avLst/>
          </a:prstGeom>
          <a:noFill/>
        </p:spPr>
        <p:txBody>
          <a:bodyPr wrap="square" rtlCol="0">
            <a:spAutoFit/>
          </a:bodyPr>
          <a:lstStyle/>
          <a:p>
            <a:pPr marL="111760">
              <a:spcAft>
                <a:spcPts val="0"/>
              </a:spcAft>
            </a:pPr>
            <a:r>
              <a:rPr lang="en-GB" sz="1400" spc="-15" dirty="0" smtClean="0">
                <a:solidFill>
                  <a:srgbClr val="000000"/>
                </a:solidFill>
                <a:latin typeface="Calibri" panose="020F0502020204030204" pitchFamily="34" charset="0"/>
                <a:ea typeface="SimSun" panose="02010600030101010101" pitchFamily="2" charset="-122"/>
                <a:cs typeface="Times New Roman" panose="02020603050405020304" pitchFamily="18" charset="0"/>
              </a:rPr>
              <a:t>5 </a:t>
            </a:r>
            <a:r>
              <a:rPr lang="en-GB" sz="1400" spc="-15" dirty="0">
                <a:solidFill>
                  <a:srgbClr val="000000"/>
                </a:solidFill>
                <a:latin typeface="Calibri" panose="020F0502020204030204" pitchFamily="34" charset="0"/>
                <a:ea typeface="SimSun" panose="02010600030101010101" pitchFamily="2" charset="-122"/>
                <a:cs typeface="Times New Roman" panose="02020603050405020304" pitchFamily="18" charset="0"/>
              </a:rPr>
              <a:t>= Fundamental</a:t>
            </a:r>
          </a:p>
          <a:p>
            <a:pPr marL="111760">
              <a:spcAft>
                <a:spcPts val="0"/>
              </a:spcAft>
            </a:pPr>
            <a:r>
              <a:rPr lang="en-GB" sz="1400" spc="-15" dirty="0">
                <a:solidFill>
                  <a:srgbClr val="000000"/>
                </a:solidFill>
                <a:latin typeface="Calibri" panose="020F0502020204030204" pitchFamily="34" charset="0"/>
                <a:ea typeface="SimSun" panose="02010600030101010101" pitchFamily="2" charset="-122"/>
                <a:cs typeface="Times New Roman" panose="02020603050405020304" pitchFamily="18" charset="0"/>
              </a:rPr>
              <a:t>1= Not </a:t>
            </a:r>
            <a:r>
              <a:rPr lang="en-GB" sz="1400" spc="-15" dirty="0" smtClean="0">
                <a:solidFill>
                  <a:srgbClr val="000000"/>
                </a:solidFill>
                <a:latin typeface="Calibri" panose="020F0502020204030204" pitchFamily="34" charset="0"/>
                <a:ea typeface="SimSun" panose="02010600030101010101" pitchFamily="2" charset="-122"/>
                <a:cs typeface="Times New Roman" panose="02020603050405020304" pitchFamily="18" charset="0"/>
              </a:rPr>
              <a:t>important</a:t>
            </a:r>
            <a:endParaRPr lang="en-GB" sz="1400" spc="-15" dirty="0" smtClean="0">
              <a:effectLst/>
              <a:latin typeface="Calibri" panose="020F0502020204030204" pitchFamily="34" charset="0"/>
              <a:ea typeface="SimSun" panose="02010600030101010101" pitchFamily="2" charset="-122"/>
              <a:cs typeface="Arial" panose="020B0604020202020204" pitchFamily="34" charset="0"/>
            </a:endParaRPr>
          </a:p>
        </p:txBody>
      </p:sp>
      <p:sp>
        <p:nvSpPr>
          <p:cNvPr id="5" name="TextBox 4"/>
          <p:cNvSpPr txBox="1"/>
          <p:nvPr/>
        </p:nvSpPr>
        <p:spPr>
          <a:xfrm>
            <a:off x="5399315" y="163639"/>
            <a:ext cx="6429828" cy="461665"/>
          </a:xfrm>
          <a:prstGeom prst="rect">
            <a:avLst/>
          </a:prstGeom>
          <a:noFill/>
        </p:spPr>
        <p:txBody>
          <a:bodyPr wrap="square" rtlCol="0">
            <a:spAutoFit/>
          </a:bodyPr>
          <a:lstStyle/>
          <a:p>
            <a:pPr algn="r"/>
            <a:r>
              <a:rPr lang="en-GB" sz="2400" dirty="0" smtClean="0">
                <a:solidFill>
                  <a:srgbClr val="0070C0"/>
                </a:solidFill>
              </a:rPr>
              <a:t>Community Evaluation of NBK Value Propositions</a:t>
            </a:r>
            <a:endParaRPr lang="en-GB" sz="2400" dirty="0">
              <a:solidFill>
                <a:srgbClr val="0070C0"/>
              </a:solidFill>
            </a:endParaRPr>
          </a:p>
        </p:txBody>
      </p:sp>
    </p:spTree>
    <p:extLst>
      <p:ext uri="{BB962C8B-B14F-4D97-AF65-F5344CB8AC3E}">
        <p14:creationId xmlns:p14="http://schemas.microsoft.com/office/powerpoint/2010/main" val="245417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sp>
        <p:nvSpPr>
          <p:cNvPr id="4" name="TextBox 3"/>
          <p:cNvSpPr txBox="1"/>
          <p:nvPr/>
        </p:nvSpPr>
        <p:spPr>
          <a:xfrm>
            <a:off x="1683657" y="1066117"/>
            <a:ext cx="9173029" cy="4370427"/>
          </a:xfrm>
          <a:prstGeom prst="rect">
            <a:avLst/>
          </a:prstGeom>
          <a:noFill/>
        </p:spPr>
        <p:txBody>
          <a:bodyPr wrap="square" rtlCol="0">
            <a:spAutoFit/>
          </a:bodyPr>
          <a:lstStyle/>
          <a:p>
            <a:r>
              <a:rPr lang="en-GB" sz="2400" b="1" dirty="0" smtClean="0"/>
              <a:t>Conclusion</a:t>
            </a:r>
          </a:p>
          <a:p>
            <a:pPr marL="342900" indent="-342900">
              <a:spcAft>
                <a:spcPts val="1200"/>
              </a:spcAft>
              <a:buFont typeface="Arial" panose="020B0604020202020204" pitchFamily="34" charset="0"/>
              <a:buChar char="•"/>
            </a:pPr>
            <a:r>
              <a:rPr lang="en-GB" sz="2000" dirty="0" smtClean="0"/>
              <a:t>The NBK team’s VPs are valid and resonated with the library community </a:t>
            </a:r>
          </a:p>
          <a:p>
            <a:pPr marL="342900" indent="-342900">
              <a:spcAft>
                <a:spcPts val="1200"/>
              </a:spcAft>
              <a:buFont typeface="Arial" panose="020B0604020202020204" pitchFamily="34" charset="0"/>
              <a:buChar char="•"/>
            </a:pPr>
            <a:r>
              <a:rPr lang="en-GB" sz="2000" dirty="0" smtClean="0"/>
              <a:t>There was a large degree of consensus. Unsurprisingly however, considering the variety of HE institutions we spoke to, there was not </a:t>
            </a:r>
            <a:r>
              <a:rPr lang="en-GB" sz="2000" i="1" dirty="0" smtClean="0"/>
              <a:t>universal</a:t>
            </a:r>
            <a:r>
              <a:rPr lang="en-GB" sz="2000" dirty="0" smtClean="0"/>
              <a:t> agreement about how </a:t>
            </a:r>
            <a:r>
              <a:rPr lang="en-GB" sz="2000" i="1" dirty="0" smtClean="0"/>
              <a:t>important</a:t>
            </a:r>
            <a:r>
              <a:rPr lang="en-GB" sz="2000" dirty="0" smtClean="0"/>
              <a:t> the VPs were</a:t>
            </a:r>
          </a:p>
          <a:p>
            <a:r>
              <a:rPr lang="en-GB" sz="2400" b="1" dirty="0" smtClean="0"/>
              <a:t>R</a:t>
            </a:r>
            <a:r>
              <a:rPr lang="x-none" sz="2400" b="1" dirty="0" smtClean="0"/>
              <a:t>ecommendations</a:t>
            </a:r>
            <a:endParaRPr lang="en-GB" sz="2400" b="1" dirty="0"/>
          </a:p>
          <a:p>
            <a:pPr marL="342900" lvl="0" indent="-342900">
              <a:spcAft>
                <a:spcPts val="600"/>
              </a:spcAft>
              <a:buFont typeface="Arial" panose="020B0604020202020204" pitchFamily="34" charset="0"/>
              <a:buChar char="•"/>
            </a:pPr>
            <a:r>
              <a:rPr lang="en-GB" sz="2000" dirty="0"/>
              <a:t>The NBK should focus on the </a:t>
            </a:r>
            <a:r>
              <a:rPr lang="en-GB" sz="2000" dirty="0" smtClean="0"/>
              <a:t>core Value Propositions </a:t>
            </a:r>
            <a:r>
              <a:rPr lang="en-GB" sz="2000" dirty="0"/>
              <a:t>and ensure they are facilitated by the appropriate bibliographic metadata arrangements </a:t>
            </a:r>
            <a:endParaRPr lang="en-GB" sz="2000" dirty="0" smtClean="0"/>
          </a:p>
          <a:p>
            <a:pPr marL="342900" lvl="0" indent="-342900">
              <a:spcAft>
                <a:spcPts val="600"/>
              </a:spcAft>
              <a:buFont typeface="Arial" panose="020B0604020202020204" pitchFamily="34" charset="0"/>
              <a:buChar char="•"/>
            </a:pPr>
            <a:r>
              <a:rPr lang="en-GB" sz="2000" dirty="0" smtClean="0"/>
              <a:t>The </a:t>
            </a:r>
            <a:r>
              <a:rPr lang="en-GB" sz="2000" dirty="0"/>
              <a:t>value of core NBK services varies according to different kinds of customer. This will be a consideration in terms of how NBK services are promoted and marketed. </a:t>
            </a:r>
          </a:p>
          <a:p>
            <a:pPr marL="342900" indent="-342900">
              <a:spcAft>
                <a:spcPts val="600"/>
              </a:spcAft>
              <a:buFont typeface="Arial" panose="020B0604020202020204" pitchFamily="34" charset="0"/>
              <a:buChar char="•"/>
            </a:pPr>
            <a:r>
              <a:rPr lang="en-GB" sz="2000" dirty="0"/>
              <a:t>The NBK is operating in a competitive environment and needs to put in place a process that constantly monitors the competitive landscape</a:t>
            </a:r>
          </a:p>
        </p:txBody>
      </p:sp>
      <p:sp>
        <p:nvSpPr>
          <p:cNvPr id="5" name="TextBox 4"/>
          <p:cNvSpPr txBox="1"/>
          <p:nvPr/>
        </p:nvSpPr>
        <p:spPr>
          <a:xfrm>
            <a:off x="3222171" y="179438"/>
            <a:ext cx="8577943" cy="461665"/>
          </a:xfrm>
          <a:prstGeom prst="rect">
            <a:avLst/>
          </a:prstGeom>
          <a:noFill/>
        </p:spPr>
        <p:txBody>
          <a:bodyPr wrap="square" rtlCol="0">
            <a:spAutoFit/>
          </a:bodyPr>
          <a:lstStyle/>
          <a:p>
            <a:pPr algn="r"/>
            <a:r>
              <a:rPr lang="en-GB" sz="2400" dirty="0" smtClean="0">
                <a:solidFill>
                  <a:srgbClr val="0070C0"/>
                </a:solidFill>
              </a:rPr>
              <a:t>NBK Value Propositions – Conclusions &amp; Recommendations</a:t>
            </a:r>
            <a:endParaRPr lang="en-GB" sz="2400" dirty="0">
              <a:solidFill>
                <a:srgbClr val="0070C0"/>
              </a:solidFill>
            </a:endParaRPr>
          </a:p>
        </p:txBody>
      </p:sp>
    </p:spTree>
    <p:extLst>
      <p:ext uri="{BB962C8B-B14F-4D97-AF65-F5344CB8AC3E}">
        <p14:creationId xmlns:p14="http://schemas.microsoft.com/office/powerpoint/2010/main" val="2797904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sp>
        <p:nvSpPr>
          <p:cNvPr id="3" name="Rectangle 2"/>
          <p:cNvSpPr/>
          <p:nvPr/>
        </p:nvSpPr>
        <p:spPr>
          <a:xfrm>
            <a:off x="1717949" y="557009"/>
            <a:ext cx="9806396" cy="1692771"/>
          </a:xfrm>
          <a:prstGeom prst="rect">
            <a:avLst/>
          </a:prstGeom>
        </p:spPr>
        <p:txBody>
          <a:bodyPr wrap="square">
            <a:spAutoFit/>
          </a:bodyPr>
          <a:lstStyle/>
          <a:p>
            <a:r>
              <a:rPr lang="en-GB" sz="2400" b="1" dirty="0" smtClean="0"/>
              <a:t>Part 2 – Bibliographic Metadata</a:t>
            </a:r>
          </a:p>
          <a:p>
            <a:r>
              <a:rPr lang="en-GB" sz="2000" spc="-15" dirty="0" smtClean="0">
                <a:effectLst/>
                <a:latin typeface="Calibri" panose="020F0502020204030204" pitchFamily="34" charset="0"/>
                <a:ea typeface="SimSun" panose="02010600030101010101" pitchFamily="2" charset="-122"/>
                <a:cs typeface="Arial" panose="020B0604020202020204" pitchFamily="34" charset="0"/>
              </a:rPr>
              <a:t>The second phase of work focused on a </a:t>
            </a:r>
            <a:r>
              <a:rPr lang="en-GB" sz="2000" dirty="0" smtClean="0"/>
              <a:t>library </a:t>
            </a:r>
            <a:r>
              <a:rPr lang="en-GB" sz="2000" dirty="0"/>
              <a:t>engagement exercise </a:t>
            </a:r>
            <a:r>
              <a:rPr lang="en-GB" sz="2000" dirty="0" smtClean="0"/>
              <a:t>to find out what </a:t>
            </a:r>
            <a:r>
              <a:rPr lang="en-GB" sz="2000" dirty="0"/>
              <a:t>providers they used, what types of resource (print books and </a:t>
            </a:r>
            <a:r>
              <a:rPr lang="en-GB" sz="2000" dirty="0" smtClean="0"/>
              <a:t>e-books</a:t>
            </a:r>
            <a:r>
              <a:rPr lang="en-GB" sz="2000" dirty="0"/>
              <a:t>) they acquired records for, whether they had an explicit license agreement with the data </a:t>
            </a:r>
            <a:r>
              <a:rPr lang="en-GB" sz="2000" dirty="0" smtClean="0"/>
              <a:t>provider, and what </a:t>
            </a:r>
            <a:r>
              <a:rPr lang="en-GB" sz="2000" dirty="0"/>
              <a:t>the license terms </a:t>
            </a:r>
            <a:r>
              <a:rPr lang="en-GB" sz="2000" dirty="0" smtClean="0"/>
              <a:t>were.</a:t>
            </a:r>
            <a:endParaRPr lang="en-GB" sz="2000" dirty="0"/>
          </a:p>
        </p:txBody>
      </p:sp>
      <p:pic>
        <p:nvPicPr>
          <p:cNvPr id="4" name="Picture 3"/>
          <p:cNvPicPr>
            <a:picLocks noChangeAspect="1"/>
          </p:cNvPicPr>
          <p:nvPr/>
        </p:nvPicPr>
        <p:blipFill>
          <a:blip r:embed="rId3"/>
          <a:stretch>
            <a:fillRect/>
          </a:stretch>
        </p:blipFill>
        <p:spPr>
          <a:xfrm>
            <a:off x="2914650" y="2394400"/>
            <a:ext cx="6362700" cy="4143375"/>
          </a:xfrm>
          <a:prstGeom prst="rect">
            <a:avLst/>
          </a:prstGeom>
        </p:spPr>
      </p:pic>
      <p:sp>
        <p:nvSpPr>
          <p:cNvPr id="5" name="TextBox 4"/>
          <p:cNvSpPr txBox="1"/>
          <p:nvPr/>
        </p:nvSpPr>
        <p:spPr>
          <a:xfrm>
            <a:off x="6545943" y="179438"/>
            <a:ext cx="5254171" cy="461665"/>
          </a:xfrm>
          <a:prstGeom prst="rect">
            <a:avLst/>
          </a:prstGeom>
          <a:noFill/>
        </p:spPr>
        <p:txBody>
          <a:bodyPr wrap="square" rtlCol="0">
            <a:spAutoFit/>
          </a:bodyPr>
          <a:lstStyle/>
          <a:p>
            <a:pPr algn="r"/>
            <a:r>
              <a:rPr lang="en-GB" sz="2400" dirty="0" smtClean="0">
                <a:solidFill>
                  <a:srgbClr val="0070C0"/>
                </a:solidFill>
              </a:rPr>
              <a:t>Bibliographic Metadata</a:t>
            </a:r>
            <a:endParaRPr lang="en-GB" sz="2400" dirty="0">
              <a:solidFill>
                <a:srgbClr val="0070C0"/>
              </a:solidFill>
            </a:endParaRPr>
          </a:p>
        </p:txBody>
      </p:sp>
    </p:spTree>
    <p:extLst>
      <p:ext uri="{BB962C8B-B14F-4D97-AF65-F5344CB8AC3E}">
        <p14:creationId xmlns:p14="http://schemas.microsoft.com/office/powerpoint/2010/main" val="3564381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515655690"/>
              </p:ext>
            </p:extLst>
          </p:nvPr>
        </p:nvGraphicFramePr>
        <p:xfrm>
          <a:off x="1787817" y="1198637"/>
          <a:ext cx="3582470" cy="5090160"/>
        </p:xfrm>
        <a:graphic>
          <a:graphicData uri="http://schemas.openxmlformats.org/drawingml/2006/table">
            <a:tbl>
              <a:tblPr firstRow="1" bandRow="1">
                <a:tableStyleId>{7E9639D4-E3E2-4D34-9284-5A2195B3D0D7}</a:tableStyleId>
              </a:tblPr>
              <a:tblGrid>
                <a:gridCol w="3582470"/>
              </a:tblGrid>
              <a:tr h="370840">
                <a:tc>
                  <a:txBody>
                    <a:bodyPr/>
                    <a:lstStyle/>
                    <a:p>
                      <a:r>
                        <a:rPr lang="en-GB" dirty="0" smtClean="0"/>
                        <a:t>Metadata Supply</a:t>
                      </a:r>
                      <a:r>
                        <a:rPr lang="en-GB" baseline="0" dirty="0" smtClean="0"/>
                        <a:t> From …</a:t>
                      </a:r>
                      <a:endParaRPr lang="en-GB" dirty="0"/>
                    </a:p>
                  </a:txBody>
                  <a:tcPr/>
                </a:tc>
              </a:tr>
              <a:tr h="370840">
                <a:tc>
                  <a:txBody>
                    <a:bodyPr/>
                    <a:lstStyle/>
                    <a:p>
                      <a:r>
                        <a:rPr lang="en-GB" dirty="0" smtClean="0"/>
                        <a:t>Ex </a:t>
                      </a:r>
                      <a:r>
                        <a:rPr lang="en-GB" dirty="0" err="1" smtClean="0"/>
                        <a:t>Libris</a:t>
                      </a:r>
                      <a:endParaRPr lang="en-GB" dirty="0"/>
                    </a:p>
                  </a:txBody>
                  <a:tcPr/>
                </a:tc>
              </a:tr>
              <a:tr h="370840">
                <a:tc>
                  <a:txBody>
                    <a:bodyPr/>
                    <a:lstStyle/>
                    <a:p>
                      <a:r>
                        <a:rPr lang="en-GB" dirty="0" smtClean="0"/>
                        <a:t>British Library</a:t>
                      </a:r>
                      <a:endParaRPr lang="en-GB" dirty="0"/>
                    </a:p>
                  </a:txBody>
                  <a:tcPr/>
                </a:tc>
              </a:tr>
              <a:tr h="370840">
                <a:tc>
                  <a:txBody>
                    <a:bodyPr/>
                    <a:lstStyle/>
                    <a:p>
                      <a:r>
                        <a:rPr lang="en-GB" dirty="0" smtClean="0"/>
                        <a:t>Copac/RLUK</a:t>
                      </a:r>
                      <a:endParaRPr lang="en-GB" dirty="0"/>
                    </a:p>
                  </a:txBody>
                  <a:tcPr/>
                </a:tc>
              </a:tr>
              <a:tr h="370840">
                <a:tc>
                  <a:txBody>
                    <a:bodyPr/>
                    <a:lstStyle/>
                    <a:p>
                      <a:r>
                        <a:rPr lang="en-GB" dirty="0" smtClean="0"/>
                        <a:t>Library</a:t>
                      </a:r>
                      <a:r>
                        <a:rPr lang="en-GB" baseline="0" dirty="0" smtClean="0"/>
                        <a:t> of Congress</a:t>
                      </a:r>
                      <a:endParaRPr lang="en-GB" dirty="0"/>
                    </a:p>
                  </a:txBody>
                  <a:tcPr/>
                </a:tc>
              </a:tr>
              <a:tr h="370840">
                <a:tc>
                  <a:txBody>
                    <a:bodyPr/>
                    <a:lstStyle/>
                    <a:p>
                      <a:r>
                        <a:rPr lang="en-GB" dirty="0" smtClean="0"/>
                        <a:t>OCLC</a:t>
                      </a:r>
                      <a:endParaRPr lang="en-GB" dirty="0"/>
                    </a:p>
                  </a:txBody>
                  <a:tcPr/>
                </a:tc>
              </a:tr>
              <a:tr h="370840">
                <a:tc>
                  <a:txBody>
                    <a:bodyPr/>
                    <a:lstStyle/>
                    <a:p>
                      <a:r>
                        <a:rPr lang="en-GB" dirty="0" smtClean="0"/>
                        <a:t>BDS</a:t>
                      </a:r>
                      <a:endParaRPr lang="en-GB" dirty="0"/>
                    </a:p>
                  </a:txBody>
                  <a:tcPr/>
                </a:tc>
              </a:tr>
              <a:tr h="370840">
                <a:tc>
                  <a:txBody>
                    <a:bodyPr/>
                    <a:lstStyle/>
                    <a:p>
                      <a:r>
                        <a:rPr lang="en-GB" dirty="0" smtClean="0"/>
                        <a:t>Nielsen</a:t>
                      </a:r>
                      <a:endParaRPr lang="en-GB"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Other UK Academic Library</a:t>
                      </a:r>
                      <a:r>
                        <a:rPr lang="en-GB"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smtClean="0"/>
                        <a:t>(e.g. Bodleian)</a:t>
                      </a:r>
                      <a:endParaRPr lang="en-GB" dirty="0" smtClean="0"/>
                    </a:p>
                  </a:txBody>
                  <a:tcPr/>
                </a:tc>
              </a:tr>
              <a:tr h="370840">
                <a:tc>
                  <a:txBody>
                    <a:bodyPr/>
                    <a:lstStyle/>
                    <a:p>
                      <a:pPr algn="l"/>
                      <a:r>
                        <a:rPr lang="en-GB" dirty="0" err="1" smtClean="0"/>
                        <a:t>Askews</a:t>
                      </a:r>
                      <a:endParaRPr lang="en-GB" dirty="0"/>
                    </a:p>
                  </a:txBody>
                  <a:tcPr/>
                </a:tc>
              </a:tr>
              <a:tr h="370840">
                <a:tc>
                  <a:txBody>
                    <a:bodyPr/>
                    <a:lstStyle/>
                    <a:p>
                      <a:pPr algn="l"/>
                      <a:r>
                        <a:rPr lang="en-GB" dirty="0" smtClean="0"/>
                        <a:t>ProQuest</a:t>
                      </a:r>
                      <a:endParaRPr lang="en-GB" dirty="0"/>
                    </a:p>
                  </a:txBody>
                  <a:tcPr/>
                </a:tc>
              </a:tr>
              <a:tr h="370840">
                <a:tc>
                  <a:txBody>
                    <a:bodyPr/>
                    <a:lstStyle/>
                    <a:p>
                      <a:pPr algn="l"/>
                      <a:r>
                        <a:rPr lang="en-GB" dirty="0" err="1" smtClean="0"/>
                        <a:t>Dawsons</a:t>
                      </a:r>
                      <a:endParaRPr lang="en-GB" dirty="0"/>
                    </a:p>
                  </a:txBody>
                  <a:tcPr/>
                </a:tc>
              </a:tr>
              <a:tr h="370840">
                <a:tc>
                  <a:txBody>
                    <a:bodyPr/>
                    <a:lstStyle/>
                    <a:p>
                      <a:r>
                        <a:rPr lang="en-GB" dirty="0" smtClean="0"/>
                        <a:t>EBSC (GOBI)</a:t>
                      </a:r>
                      <a:endParaRPr lang="en-GB"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227712612"/>
              </p:ext>
            </p:extLst>
          </p:nvPr>
        </p:nvGraphicFramePr>
        <p:xfrm>
          <a:off x="7051789" y="1999814"/>
          <a:ext cx="3872756" cy="3510280"/>
        </p:xfrm>
        <a:graphic>
          <a:graphicData uri="http://schemas.openxmlformats.org/drawingml/2006/table">
            <a:tbl>
              <a:tblPr firstRow="1" bandRow="1">
                <a:tableStyleId>{7E9639D4-E3E2-4D34-9284-5A2195B3D0D7}</a:tableStyleId>
              </a:tblPr>
              <a:tblGrid>
                <a:gridCol w="3872756"/>
              </a:tblGrid>
              <a:tr h="370840">
                <a:tc>
                  <a:txBody>
                    <a:bodyPr/>
                    <a:lstStyle/>
                    <a:p>
                      <a:r>
                        <a:rPr lang="en-GB" dirty="0" smtClean="0"/>
                        <a:t>Metadata Demand from …</a:t>
                      </a:r>
                      <a:endParaRPr lang="en-GB" dirty="0"/>
                    </a:p>
                  </a:txBody>
                  <a:tcPr>
                    <a:solidFill>
                      <a:srgbClr val="00B050"/>
                    </a:solidFill>
                  </a:tcPr>
                </a:tc>
              </a:tr>
              <a:tr h="370840">
                <a:tc>
                  <a:txBody>
                    <a:bodyPr/>
                    <a:lstStyle/>
                    <a:p>
                      <a:r>
                        <a:rPr lang="en-GB" dirty="0" smtClean="0"/>
                        <a:t>Coventry University</a:t>
                      </a:r>
                      <a:endParaRPr lang="en-GB" dirty="0"/>
                    </a:p>
                  </a:txBody>
                  <a:tcPr/>
                </a:tc>
              </a:tr>
              <a:tr h="370840">
                <a:tc>
                  <a:txBody>
                    <a:bodyPr/>
                    <a:lstStyle/>
                    <a:p>
                      <a:r>
                        <a:rPr lang="en-GB" dirty="0" smtClean="0"/>
                        <a:t>Durham University</a:t>
                      </a:r>
                      <a:endParaRPr lang="en-GB" dirty="0"/>
                    </a:p>
                  </a:txBody>
                  <a:tcPr/>
                </a:tc>
              </a:tr>
              <a:tr h="370840">
                <a:tc>
                  <a:txBody>
                    <a:bodyPr/>
                    <a:lstStyle/>
                    <a:p>
                      <a:r>
                        <a:rPr lang="en-GB" dirty="0" smtClean="0"/>
                        <a:t>University of Leeds</a:t>
                      </a:r>
                      <a:endParaRPr lang="en-GB" dirty="0"/>
                    </a:p>
                  </a:txBody>
                  <a:tcPr/>
                </a:tc>
              </a:tr>
              <a:tr h="370840">
                <a:tc>
                  <a:txBody>
                    <a:bodyPr/>
                    <a:lstStyle/>
                    <a:p>
                      <a:r>
                        <a:rPr lang="en-GB" dirty="0" smtClean="0"/>
                        <a:t>Manchester Metropolitan</a:t>
                      </a:r>
                      <a:r>
                        <a:rPr lang="en-GB" baseline="0" dirty="0" smtClean="0"/>
                        <a:t> University</a:t>
                      </a:r>
                      <a:endParaRPr lang="en-GB" dirty="0"/>
                    </a:p>
                  </a:txBody>
                  <a:tcPr/>
                </a:tc>
              </a:tr>
              <a:tr h="370840">
                <a:tc>
                  <a:txBody>
                    <a:bodyPr/>
                    <a:lstStyle/>
                    <a:p>
                      <a:r>
                        <a:rPr lang="en-GB" dirty="0" smtClean="0"/>
                        <a:t>University of Salford</a:t>
                      </a:r>
                      <a:endParaRPr lang="en-GB" dirty="0"/>
                    </a:p>
                  </a:txBody>
                  <a:tcPr/>
                </a:tc>
              </a:tr>
              <a:tr h="370840">
                <a:tc>
                  <a:txBody>
                    <a:bodyPr/>
                    <a:lstStyle/>
                    <a:p>
                      <a:r>
                        <a:rPr lang="en-GB" dirty="0" smtClean="0"/>
                        <a:t>Teesside University</a:t>
                      </a:r>
                      <a:endParaRPr lang="en-GB" dirty="0"/>
                    </a:p>
                  </a:txBody>
                  <a:tcPr/>
                </a:tc>
              </a:tr>
              <a:tr h="370840">
                <a:tc>
                  <a:txBody>
                    <a:bodyPr/>
                    <a:lstStyle/>
                    <a:p>
                      <a:r>
                        <a:rPr lang="en-GB" dirty="0" smtClean="0"/>
                        <a:t>SCURL</a:t>
                      </a:r>
                      <a:r>
                        <a:rPr lang="en-GB" baseline="0" dirty="0" smtClean="0"/>
                        <a:t> </a:t>
                      </a:r>
                    </a:p>
                    <a:p>
                      <a:r>
                        <a:rPr lang="en-GB" baseline="0" dirty="0" smtClean="0"/>
                        <a:t>(Stirling, Glasgow, Edinburgh, Glasgow Caledonian)</a:t>
                      </a:r>
                      <a:endParaRPr lang="en-GB" dirty="0"/>
                    </a:p>
                  </a:txBody>
                  <a:tcPr/>
                </a:tc>
              </a:tr>
            </a:tbl>
          </a:graphicData>
        </a:graphic>
      </p:graphicFrame>
      <p:sp>
        <p:nvSpPr>
          <p:cNvPr id="6" name="TextBox 5"/>
          <p:cNvSpPr txBox="1"/>
          <p:nvPr/>
        </p:nvSpPr>
        <p:spPr>
          <a:xfrm>
            <a:off x="5370287" y="179438"/>
            <a:ext cx="6429827" cy="461665"/>
          </a:xfrm>
          <a:prstGeom prst="rect">
            <a:avLst/>
          </a:prstGeom>
          <a:noFill/>
        </p:spPr>
        <p:txBody>
          <a:bodyPr wrap="square" rtlCol="0">
            <a:spAutoFit/>
          </a:bodyPr>
          <a:lstStyle/>
          <a:p>
            <a:pPr algn="r"/>
            <a:r>
              <a:rPr lang="en-GB" sz="2400" dirty="0" smtClean="0">
                <a:solidFill>
                  <a:srgbClr val="0070C0"/>
                </a:solidFill>
              </a:rPr>
              <a:t>Evaluation of Supply, Demand &amp; Licensing</a:t>
            </a:r>
            <a:endParaRPr lang="en-GB" sz="2400" dirty="0">
              <a:solidFill>
                <a:srgbClr val="0070C0"/>
              </a:solidFill>
            </a:endParaRPr>
          </a:p>
        </p:txBody>
      </p:sp>
      <p:pic>
        <p:nvPicPr>
          <p:cNvPr id="7" name="Picture 6"/>
          <p:cNvPicPr>
            <a:picLocks noChangeAspect="1"/>
          </p:cNvPicPr>
          <p:nvPr/>
        </p:nvPicPr>
        <p:blipFill>
          <a:blip r:embed="rId3"/>
          <a:stretch>
            <a:fillRect/>
          </a:stretch>
        </p:blipFill>
        <p:spPr>
          <a:xfrm>
            <a:off x="5849259" y="2133334"/>
            <a:ext cx="723558" cy="3243241"/>
          </a:xfrm>
          <a:prstGeom prst="rect">
            <a:avLst/>
          </a:prstGeom>
        </p:spPr>
      </p:pic>
    </p:spTree>
    <p:extLst>
      <p:ext uri="{BB962C8B-B14F-4D97-AF65-F5344CB8AC3E}">
        <p14:creationId xmlns:p14="http://schemas.microsoft.com/office/powerpoint/2010/main" val="2736874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sp>
        <p:nvSpPr>
          <p:cNvPr id="3" name="Rectangle 2"/>
          <p:cNvSpPr/>
          <p:nvPr/>
        </p:nvSpPr>
        <p:spPr>
          <a:xfrm>
            <a:off x="1886856" y="1370917"/>
            <a:ext cx="9027887" cy="3939540"/>
          </a:xfrm>
          <a:prstGeom prst="rect">
            <a:avLst/>
          </a:prstGeom>
        </p:spPr>
        <p:txBody>
          <a:bodyPr wrap="square">
            <a:spAutoFit/>
          </a:bodyPr>
          <a:lstStyle/>
          <a:p>
            <a:r>
              <a:rPr lang="en-GB" sz="2400" b="1" dirty="0" smtClean="0"/>
              <a:t>Complexity</a:t>
            </a:r>
            <a:endParaRPr lang="en-GB" sz="2400" b="1" dirty="0"/>
          </a:p>
          <a:p>
            <a:pPr>
              <a:spcAft>
                <a:spcPts val="1200"/>
              </a:spcAft>
            </a:pPr>
            <a:r>
              <a:rPr lang="en-GB" sz="2400" dirty="0" smtClean="0"/>
              <a:t>“Given the complexities […] it is not surprising that license terms including restrictions on record re-use are generally not well articulated or well understood.</a:t>
            </a:r>
          </a:p>
          <a:p>
            <a:r>
              <a:rPr lang="x-none" sz="2400" b="1" dirty="0" smtClean="0"/>
              <a:t>Motivations</a:t>
            </a:r>
            <a:endParaRPr lang="en-GB" sz="2400" b="1" dirty="0"/>
          </a:p>
          <a:p>
            <a:r>
              <a:rPr lang="en-GB" sz="2400" dirty="0" smtClean="0"/>
              <a:t>“An </a:t>
            </a:r>
            <a:r>
              <a:rPr lang="en-GB" sz="2400" dirty="0"/>
              <a:t>important factor in the UK market for bibliographic metadata is to understand the motivations of the key players in terms of bibliographic data. Although complex in detail, (providers may play multiple roles for example, in both consuming and creating data) it can be usefully summarised </a:t>
            </a:r>
            <a:r>
              <a:rPr lang="en-GB" sz="2400" dirty="0" smtClean="0"/>
              <a:t>…”</a:t>
            </a:r>
            <a:endParaRPr lang="en-GB" sz="2400" dirty="0"/>
          </a:p>
        </p:txBody>
      </p:sp>
      <p:sp>
        <p:nvSpPr>
          <p:cNvPr id="4" name="TextBox 3"/>
          <p:cNvSpPr txBox="1"/>
          <p:nvPr/>
        </p:nvSpPr>
        <p:spPr>
          <a:xfrm>
            <a:off x="7721600" y="188686"/>
            <a:ext cx="4093029" cy="461665"/>
          </a:xfrm>
          <a:prstGeom prst="rect">
            <a:avLst/>
          </a:prstGeom>
          <a:noFill/>
        </p:spPr>
        <p:txBody>
          <a:bodyPr wrap="square" rtlCol="0">
            <a:spAutoFit/>
          </a:bodyPr>
          <a:lstStyle/>
          <a:p>
            <a:pPr algn="r"/>
            <a:r>
              <a:rPr lang="en-GB" sz="2400" dirty="0" smtClean="0">
                <a:solidFill>
                  <a:srgbClr val="0070C0"/>
                </a:solidFill>
              </a:rPr>
              <a:t>General Statements</a:t>
            </a:r>
            <a:endParaRPr lang="en-GB" sz="2400" dirty="0">
              <a:solidFill>
                <a:srgbClr val="0070C0"/>
              </a:solidFill>
            </a:endParaRPr>
          </a:p>
        </p:txBody>
      </p:sp>
    </p:spTree>
    <p:extLst>
      <p:ext uri="{BB962C8B-B14F-4D97-AF65-F5344CB8AC3E}">
        <p14:creationId xmlns:p14="http://schemas.microsoft.com/office/powerpoint/2010/main" val="1413627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graphicFrame>
        <p:nvGraphicFramePr>
          <p:cNvPr id="3" name="Table 2"/>
          <p:cNvGraphicFramePr>
            <a:graphicFrameLocks noGrp="1"/>
          </p:cNvGraphicFramePr>
          <p:nvPr>
            <p:extLst>
              <p:ext uri="{D42A27DB-BD31-4B8C-83A1-F6EECF244321}">
                <p14:modId xmlns:p14="http://schemas.microsoft.com/office/powerpoint/2010/main" val="1137331528"/>
              </p:ext>
            </p:extLst>
          </p:nvPr>
        </p:nvGraphicFramePr>
        <p:xfrm>
          <a:off x="1523999" y="688746"/>
          <a:ext cx="10160001" cy="5857495"/>
        </p:xfrm>
        <a:graphic>
          <a:graphicData uri="http://schemas.openxmlformats.org/drawingml/2006/table">
            <a:tbl>
              <a:tblPr firstRow="1" firstCol="1" bandRow="1"/>
              <a:tblGrid>
                <a:gridCol w="2155633"/>
                <a:gridCol w="4351274"/>
                <a:gridCol w="3653094"/>
              </a:tblGrid>
              <a:tr h="305486">
                <a:tc>
                  <a:txBody>
                    <a:bodyPr/>
                    <a:lstStyle/>
                    <a:p>
                      <a:pPr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Kind of Provider</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Motivations around metadata</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algn="l">
                        <a:spcAft>
                          <a:spcPts val="0"/>
                        </a:spcAft>
                      </a:pPr>
                      <a:r>
                        <a:rPr lang="en-GB" sz="1600" spc="-15">
                          <a:effectLst/>
                          <a:latin typeface="Calibri" panose="020F0502020204030204" pitchFamily="34" charset="0"/>
                          <a:ea typeface="SimSun" panose="02010600030101010101" pitchFamily="2" charset="-122"/>
                          <a:cs typeface="Arial" panose="020B0604020202020204" pitchFamily="34" charset="0"/>
                        </a:rPr>
                        <a:t>Potential views of NBK</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460916">
                <a:tc>
                  <a:txBody>
                    <a:bodyPr/>
                    <a:lstStyle/>
                    <a:p>
                      <a:pPr marL="0" indent="0" algn="l">
                        <a:spcAft>
                          <a:spcPts val="0"/>
                        </a:spcAft>
                      </a:pPr>
                      <a:r>
                        <a:rPr lang="en-GB" sz="1600" b="1" spc="-15" dirty="0" smtClean="0">
                          <a:effectLst/>
                          <a:latin typeface="Calibri" panose="020F0502020204030204" pitchFamily="34" charset="0"/>
                          <a:ea typeface="SimSun" panose="02010600030101010101" pitchFamily="2" charset="-122"/>
                          <a:cs typeface="Arial" panose="020B0604020202020204" pitchFamily="34" charset="0"/>
                        </a:rPr>
                        <a:t>Publishers</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p>
                      <a:pPr marL="0" indent="0" algn="l">
                        <a:spcAft>
                          <a:spcPts val="0"/>
                        </a:spcAft>
                      </a:pPr>
                      <a:r>
                        <a:rPr lang="en-GB" sz="1600" b="1" spc="-15" dirty="0">
                          <a:effectLst/>
                          <a:latin typeface="Calibri" panose="020F0502020204030204" pitchFamily="34" charset="0"/>
                          <a:ea typeface="SimSun" panose="02010600030101010101" pitchFamily="2" charset="-122"/>
                          <a:cs typeface="Arial" panose="020B0604020202020204" pitchFamily="34" charset="0"/>
                        </a:rPr>
                        <a:t> </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Metadata is a tool for discovery and hence sales. Publishers prioritise data about pricing and terms (expressed for example in ONIX) rather than ‘library specific’ data such as Library of Congress subject headings (LCSH). MARC is not a format that meets their needs</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spc="-15">
                          <a:effectLst/>
                          <a:latin typeface="Calibri" panose="020F0502020204030204" pitchFamily="34" charset="0"/>
                          <a:ea typeface="SimSun" panose="02010600030101010101" pitchFamily="2" charset="-122"/>
                          <a:cs typeface="Arial" panose="020B0604020202020204" pitchFamily="34" charset="0"/>
                        </a:rPr>
                        <a:t>Another channel for discovery. </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60916">
                <a:tc>
                  <a:txBody>
                    <a:bodyPr/>
                    <a:lstStyle/>
                    <a:p>
                      <a:pPr marL="0" indent="0" algn="l">
                        <a:spcAft>
                          <a:spcPts val="0"/>
                        </a:spcAft>
                      </a:pPr>
                      <a:r>
                        <a:rPr lang="en-GB" sz="1600" b="1" spc="-15" dirty="0">
                          <a:effectLst/>
                          <a:latin typeface="Calibri" panose="020F0502020204030204" pitchFamily="34" charset="0"/>
                          <a:ea typeface="SimSun" panose="02010600030101010101" pitchFamily="2" charset="-122"/>
                          <a:cs typeface="Arial" panose="020B0604020202020204" pitchFamily="34" charset="0"/>
                        </a:rPr>
                        <a:t>Bibliographic data businesses/utilities</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E.g. BDS, OCLC, Capita (Base)</a:t>
                      </a:r>
                    </a:p>
                    <a:p>
                      <a:pPr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 </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These </a:t>
                      </a:r>
                      <a:r>
                        <a:rPr lang="en-GB" sz="1600" spc="-15" dirty="0" smtClean="0">
                          <a:effectLst/>
                          <a:latin typeface="Calibri" panose="020F0502020204030204" pitchFamily="34" charset="0"/>
                          <a:ea typeface="SimSun" panose="02010600030101010101" pitchFamily="2" charset="-122"/>
                          <a:cs typeface="Arial" panose="020B0604020202020204" pitchFamily="34" charset="0"/>
                        </a:rPr>
                        <a:t>provide </a:t>
                      </a:r>
                      <a:r>
                        <a:rPr lang="en-GB" sz="1600" spc="-15" dirty="0">
                          <a:effectLst/>
                          <a:latin typeface="Calibri" panose="020F0502020204030204" pitchFamily="34" charset="0"/>
                          <a:ea typeface="SimSun" panose="02010600030101010101" pitchFamily="2" charset="-122"/>
                          <a:cs typeface="Arial" panose="020B0604020202020204" pitchFamily="34" charset="0"/>
                        </a:rPr>
                        <a:t>‘library quality’ data </a:t>
                      </a:r>
                      <a:endParaRPr lang="en-GB" sz="1600" spc="-15" dirty="0" smtClean="0">
                        <a:effectLst/>
                        <a:latin typeface="Calibri" panose="020F0502020204030204" pitchFamily="34" charset="0"/>
                        <a:ea typeface="SimSun" panose="02010600030101010101" pitchFamily="2" charset="-122"/>
                        <a:cs typeface="Arial" panose="020B0604020202020204" pitchFamily="34" charset="0"/>
                      </a:endParaRPr>
                    </a:p>
                    <a:p>
                      <a:pPr marL="0" indent="0" algn="l">
                        <a:spcAft>
                          <a:spcPts val="0"/>
                        </a:spcAft>
                      </a:pPr>
                      <a:r>
                        <a:rPr lang="en-GB" sz="1600" spc="-15" dirty="0" smtClean="0">
                          <a:effectLst/>
                          <a:latin typeface="Calibri" panose="020F0502020204030204" pitchFamily="34" charset="0"/>
                          <a:ea typeface="SimSun" panose="02010600030101010101" pitchFamily="2" charset="-122"/>
                          <a:cs typeface="Arial" panose="020B0604020202020204" pitchFamily="34" charset="0"/>
                        </a:rPr>
                        <a:t>(</a:t>
                      </a:r>
                      <a:r>
                        <a:rPr lang="en-GB" sz="1600" spc="-15" dirty="0">
                          <a:effectLst/>
                          <a:latin typeface="Calibri" panose="020F0502020204030204" pitchFamily="34" charset="0"/>
                          <a:ea typeface="SimSun" panose="02010600030101010101" pitchFamily="2" charset="-122"/>
                          <a:cs typeface="Arial" panose="020B0604020202020204" pitchFamily="34" charset="0"/>
                        </a:rPr>
                        <a:t>e.g. MARC, RDA, LCSH and Dewey) </a:t>
                      </a:r>
                    </a:p>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 </a:t>
                      </a:r>
                    </a:p>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Bibliographic metadata is a core part of the business. They charge directly or indirectly for data. </a:t>
                      </a:r>
                    </a:p>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 </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The shared cataloguing element of the NBK is a potential threat</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67289">
                <a:tc>
                  <a:txBody>
                    <a:bodyPr/>
                    <a:lstStyle/>
                    <a:p>
                      <a:pPr marL="0" indent="0" algn="l">
                        <a:spcAft>
                          <a:spcPts val="0"/>
                        </a:spcAft>
                      </a:pPr>
                      <a:r>
                        <a:rPr lang="en-GB" sz="1600" b="1" spc="-15" dirty="0">
                          <a:effectLst/>
                          <a:latin typeface="Calibri" panose="020F0502020204030204" pitchFamily="34" charset="0"/>
                          <a:ea typeface="SimSun" panose="02010600030101010101" pitchFamily="2" charset="-122"/>
                          <a:cs typeface="Arial" panose="020B0604020202020204" pitchFamily="34" charset="0"/>
                        </a:rPr>
                        <a:t>Library management systems vendors</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E.g. Capita, </a:t>
                      </a:r>
                      <a:r>
                        <a:rPr lang="en-GB" sz="1600" spc="-15" dirty="0" err="1">
                          <a:effectLst/>
                          <a:latin typeface="Calibri" panose="020F0502020204030204" pitchFamily="34" charset="0"/>
                          <a:ea typeface="SimSun" panose="02010600030101010101" pitchFamily="2" charset="-122"/>
                          <a:cs typeface="Arial" panose="020B0604020202020204" pitchFamily="34" charset="0"/>
                        </a:rPr>
                        <a:t>ExLibris</a:t>
                      </a:r>
                      <a:r>
                        <a:rPr lang="en-GB" sz="1600" spc="-15" dirty="0">
                          <a:effectLst/>
                          <a:latin typeface="Calibri" panose="020F0502020204030204" pitchFamily="34" charset="0"/>
                          <a:ea typeface="SimSun" panose="02010600030101010101" pitchFamily="2" charset="-122"/>
                          <a:cs typeface="Arial" panose="020B0604020202020204" pitchFamily="34" charset="0"/>
                        </a:rPr>
                        <a:t> Innovative, OCLC, </a:t>
                      </a:r>
                      <a:r>
                        <a:rPr lang="en-GB" sz="1600" spc="-15" dirty="0" err="1">
                          <a:effectLst/>
                          <a:latin typeface="Calibri" panose="020F0502020204030204" pitchFamily="34" charset="0"/>
                          <a:ea typeface="SimSun" panose="02010600030101010101" pitchFamily="2" charset="-122"/>
                          <a:cs typeface="Arial" panose="020B0604020202020204" pitchFamily="34" charset="0"/>
                        </a:rPr>
                        <a:t>SirsiDynix</a:t>
                      </a:r>
                      <a:r>
                        <a:rPr lang="en-GB" sz="1600" spc="-15" dirty="0">
                          <a:effectLst/>
                          <a:latin typeface="Calibri" panose="020F0502020204030204" pitchFamily="34" charset="0"/>
                          <a:ea typeface="SimSun" panose="02010600030101010101" pitchFamily="2" charset="-122"/>
                          <a:cs typeface="Arial" panose="020B0604020202020204" pitchFamily="34" charset="0"/>
                        </a:rPr>
                        <a:t>,</a:t>
                      </a:r>
                    </a:p>
                    <a:p>
                      <a:pPr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 </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Library quality bibliographic metadata is a key facilitator of the software application business. </a:t>
                      </a:r>
                    </a:p>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 </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spc="-15">
                          <a:effectLst/>
                          <a:latin typeface="Calibri" panose="020F0502020204030204" pitchFamily="34" charset="0"/>
                          <a:ea typeface="SimSun" panose="02010600030101010101" pitchFamily="2" charset="-122"/>
                          <a:cs typeface="Arial" panose="020B0604020202020204" pitchFamily="34" charset="0"/>
                        </a:rPr>
                        <a:t>Mixed. ExLibris, Innovative and SirsiDynix have no real axe to grind. They just want their customers to have good quality data available as easily and cheaply as possible. </a:t>
                      </a:r>
                    </a:p>
                    <a:p>
                      <a:pPr algn="l">
                        <a:spcAft>
                          <a:spcPts val="0"/>
                        </a:spcAft>
                      </a:pPr>
                      <a:r>
                        <a:rPr lang="en-GB" sz="1600" spc="-15">
                          <a:effectLst/>
                          <a:latin typeface="Calibri" panose="020F0502020204030204" pitchFamily="34" charset="0"/>
                          <a:ea typeface="SimSun" panose="02010600030101010101" pitchFamily="2" charset="-122"/>
                          <a:cs typeface="Arial" panose="020B0604020202020204" pitchFamily="34" charset="0"/>
                        </a:rPr>
                        <a:t>Capita and OCLC offer shared cataloguing services that are to some extent in competition with the NBK</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19049">
                <a:tc>
                  <a:txBody>
                    <a:bodyPr/>
                    <a:lstStyle/>
                    <a:p>
                      <a:pPr marL="0" indent="0" algn="l">
                        <a:spcAft>
                          <a:spcPts val="0"/>
                        </a:spcAft>
                      </a:pPr>
                      <a:r>
                        <a:rPr lang="en-GB" sz="1600" b="1" spc="-15" dirty="0">
                          <a:effectLst/>
                          <a:latin typeface="Calibri" panose="020F0502020204030204" pitchFamily="34" charset="0"/>
                          <a:ea typeface="SimSun" panose="02010600030101010101" pitchFamily="2" charset="-122"/>
                          <a:cs typeface="Arial" panose="020B0604020202020204" pitchFamily="34" charset="0"/>
                        </a:rPr>
                        <a:t>Library </a:t>
                      </a:r>
                      <a:r>
                        <a:rPr lang="en-GB" sz="1600" b="1" spc="-15" dirty="0" smtClean="0">
                          <a:effectLst/>
                          <a:latin typeface="Calibri" panose="020F0502020204030204" pitchFamily="34" charset="0"/>
                          <a:ea typeface="SimSun" panose="02010600030101010101" pitchFamily="2" charset="-122"/>
                          <a:cs typeface="Arial" panose="020B0604020202020204" pitchFamily="34" charset="0"/>
                        </a:rPr>
                        <a:t>suppliers</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E.g. </a:t>
                      </a:r>
                      <a:r>
                        <a:rPr lang="en-GB" sz="1600" spc="-15" dirty="0" err="1">
                          <a:effectLst/>
                          <a:latin typeface="Calibri" panose="020F0502020204030204" pitchFamily="34" charset="0"/>
                          <a:ea typeface="SimSun" panose="02010600030101010101" pitchFamily="2" charset="-122"/>
                          <a:cs typeface="Arial" panose="020B0604020202020204" pitchFamily="34" charset="0"/>
                        </a:rPr>
                        <a:t>Ebsco</a:t>
                      </a:r>
                      <a:r>
                        <a:rPr lang="en-GB" sz="1600" spc="-15" dirty="0">
                          <a:effectLst/>
                          <a:latin typeface="Calibri" panose="020F0502020204030204" pitchFamily="34" charset="0"/>
                          <a:ea typeface="SimSun" panose="02010600030101010101" pitchFamily="2" charset="-122"/>
                          <a:cs typeface="Arial" panose="020B0604020202020204" pitchFamily="34" charset="0"/>
                        </a:rPr>
                        <a:t>, ProQuest, </a:t>
                      </a:r>
                      <a:r>
                        <a:rPr lang="en-GB" sz="1600" spc="-15" dirty="0" err="1">
                          <a:effectLst/>
                          <a:latin typeface="Calibri" panose="020F0502020204030204" pitchFamily="34" charset="0"/>
                          <a:ea typeface="SimSun" panose="02010600030101010101" pitchFamily="2" charset="-122"/>
                          <a:cs typeface="Arial" panose="020B0604020202020204" pitchFamily="34" charset="0"/>
                        </a:rPr>
                        <a:t>Dawsons</a:t>
                      </a:r>
                      <a:r>
                        <a:rPr lang="en-GB" sz="1600" spc="-15" dirty="0">
                          <a:effectLst/>
                          <a:latin typeface="Calibri" panose="020F0502020204030204" pitchFamily="34" charset="0"/>
                          <a:ea typeface="SimSun" panose="02010600030101010101" pitchFamily="2" charset="-122"/>
                          <a:cs typeface="Arial" panose="020B0604020202020204" pitchFamily="34" charset="0"/>
                        </a:rPr>
                        <a:t>, </a:t>
                      </a:r>
                      <a:r>
                        <a:rPr lang="en-GB" sz="1600" spc="-15" dirty="0" err="1">
                          <a:effectLst/>
                          <a:latin typeface="Calibri" panose="020F0502020204030204" pitchFamily="34" charset="0"/>
                          <a:ea typeface="SimSun" panose="02010600030101010101" pitchFamily="2" charset="-122"/>
                          <a:cs typeface="Arial" panose="020B0604020202020204" pitchFamily="34" charset="0"/>
                        </a:rPr>
                        <a:t>Askews</a:t>
                      </a:r>
                      <a:r>
                        <a:rPr lang="en-GB" sz="1600" spc="-15" dirty="0">
                          <a:effectLst/>
                          <a:latin typeface="Calibri" panose="020F0502020204030204" pitchFamily="34" charset="0"/>
                          <a:ea typeface="SimSun" panose="02010600030101010101" pitchFamily="2" charset="-122"/>
                          <a:cs typeface="Arial" panose="020B0604020202020204" pitchFamily="34" charset="0"/>
                        </a:rPr>
                        <a:t> </a:t>
                      </a:r>
                      <a:r>
                        <a:rPr lang="en-GB" sz="1600" spc="-15" dirty="0" err="1" smtClean="0">
                          <a:effectLst/>
                          <a:latin typeface="Calibri" panose="020F0502020204030204" pitchFamily="34" charset="0"/>
                          <a:ea typeface="SimSun" panose="02010600030101010101" pitchFamily="2" charset="-122"/>
                          <a:cs typeface="Arial" panose="020B0604020202020204" pitchFamily="34" charset="0"/>
                        </a:rPr>
                        <a:t>etc</a:t>
                      </a:r>
                      <a:endParaRPr lang="en-GB" sz="1600" spc="-15" dirty="0">
                        <a:effectLst/>
                        <a:latin typeface="Calibri" panose="020F0502020204030204" pitchFamily="34" charset="0"/>
                        <a:ea typeface="SimSun" panose="02010600030101010101" pitchFamily="2" charset="-122"/>
                        <a:cs typeface="Arial" panose="020B0604020202020204" pitchFamily="34" charset="0"/>
                      </a:endParaRP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Bibliographic metadata is a cost to the core business.</a:t>
                      </a:r>
                    </a:p>
                    <a:p>
                      <a:pPr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 </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GB" sz="1600" spc="-15" dirty="0">
                          <a:effectLst/>
                          <a:latin typeface="Calibri" panose="020F0502020204030204" pitchFamily="34" charset="0"/>
                          <a:ea typeface="SimSun" panose="02010600030101010101" pitchFamily="2" charset="-122"/>
                          <a:cs typeface="Arial" panose="020B0604020202020204" pitchFamily="34" charset="0"/>
                        </a:rPr>
                        <a:t>NBK could be an opportunity to improve workflows and reduce costs</a:t>
                      </a:r>
                    </a:p>
                  </a:txBody>
                  <a:tcPr marL="62961" marR="629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5457370" y="106868"/>
            <a:ext cx="6400801" cy="461665"/>
          </a:xfrm>
          <a:prstGeom prst="rect">
            <a:avLst/>
          </a:prstGeom>
          <a:noFill/>
        </p:spPr>
        <p:txBody>
          <a:bodyPr wrap="square" rtlCol="0">
            <a:spAutoFit/>
          </a:bodyPr>
          <a:lstStyle/>
          <a:p>
            <a:pPr algn="r"/>
            <a:r>
              <a:rPr lang="en-GB" sz="2400" dirty="0" smtClean="0">
                <a:solidFill>
                  <a:srgbClr val="0070C0"/>
                </a:solidFill>
              </a:rPr>
              <a:t>Motivations &amp; views on NBK development</a:t>
            </a:r>
            <a:endParaRPr lang="en-GB" sz="2400" dirty="0">
              <a:solidFill>
                <a:srgbClr val="0070C0"/>
              </a:solidFill>
            </a:endParaRPr>
          </a:p>
        </p:txBody>
      </p:sp>
    </p:spTree>
    <p:extLst>
      <p:ext uri="{BB962C8B-B14F-4D97-AF65-F5344CB8AC3E}">
        <p14:creationId xmlns:p14="http://schemas.microsoft.com/office/powerpoint/2010/main" val="3968139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06255" y="1168"/>
            <a:ext cx="818206" cy="818206"/>
          </a:xfrm>
          <a:prstGeom prst="rect">
            <a:avLst/>
          </a:prstGeom>
        </p:spPr>
      </p:pic>
      <p:sp>
        <p:nvSpPr>
          <p:cNvPr id="3" name="TextBox 2"/>
          <p:cNvSpPr txBox="1"/>
          <p:nvPr/>
        </p:nvSpPr>
        <p:spPr>
          <a:xfrm>
            <a:off x="1640113" y="1219199"/>
            <a:ext cx="8998860" cy="4524315"/>
          </a:xfrm>
          <a:prstGeom prst="rect">
            <a:avLst/>
          </a:prstGeom>
          <a:noFill/>
        </p:spPr>
        <p:txBody>
          <a:bodyPr wrap="square" rtlCol="0">
            <a:spAutoFit/>
          </a:bodyPr>
          <a:lstStyle/>
          <a:p>
            <a:r>
              <a:rPr lang="x-none" sz="2400" b="1" dirty="0"/>
              <a:t>Bibliographic metadata licensing: </a:t>
            </a:r>
            <a:r>
              <a:rPr lang="en-GB" sz="2400" b="1" dirty="0"/>
              <a:t>c</a:t>
            </a:r>
            <a:r>
              <a:rPr lang="en-GB" sz="2400" b="1" dirty="0" smtClean="0"/>
              <a:t>onclusions</a:t>
            </a:r>
            <a:endParaRPr lang="en-GB" sz="2400" b="1" dirty="0"/>
          </a:p>
          <a:p>
            <a:endParaRPr lang="en-GB" sz="2400" dirty="0" smtClean="0"/>
          </a:p>
          <a:p>
            <a:r>
              <a:rPr lang="en-GB" sz="2000" dirty="0" smtClean="0"/>
              <a:t>“Current </a:t>
            </a:r>
            <a:r>
              <a:rPr lang="en-GB" sz="2000" dirty="0"/>
              <a:t>arrangements are complex and neither librarians nor data providers appear to have a clear grasp of the full picture. There is a multiplicity of bibliographic data providers driven by a variety of motivations that are reflected in an array of separate license arrangements. </a:t>
            </a:r>
            <a:endParaRPr lang="en-GB" sz="2000" dirty="0" smtClean="0"/>
          </a:p>
          <a:p>
            <a:endParaRPr lang="en-GB" sz="2000" dirty="0"/>
          </a:p>
          <a:p>
            <a:r>
              <a:rPr lang="en-GB" sz="2000" dirty="0" smtClean="0"/>
              <a:t>Part </a:t>
            </a:r>
            <a:r>
              <a:rPr lang="en-GB" sz="2000" dirty="0"/>
              <a:t>of the confusion is due to the fact that, up to now, license arrangements have focussed on enabling the </a:t>
            </a:r>
            <a:r>
              <a:rPr lang="en-GB" sz="2000" i="1" dirty="0"/>
              <a:t>provision</a:t>
            </a:r>
            <a:r>
              <a:rPr lang="en-GB" sz="2000" dirty="0"/>
              <a:t> of bibliographic metadata rather than on enabling its </a:t>
            </a:r>
            <a:r>
              <a:rPr lang="en-GB" sz="2000" i="1" dirty="0"/>
              <a:t>re-use</a:t>
            </a:r>
            <a:r>
              <a:rPr lang="en-GB" sz="2000" dirty="0"/>
              <a:t>. </a:t>
            </a:r>
            <a:endParaRPr lang="en-GB" sz="2000" dirty="0" smtClean="0"/>
          </a:p>
          <a:p>
            <a:endParaRPr lang="en-GB" sz="2000" dirty="0"/>
          </a:p>
          <a:p>
            <a:r>
              <a:rPr lang="en-GB" sz="2000" dirty="0" smtClean="0"/>
              <a:t>The </a:t>
            </a:r>
            <a:r>
              <a:rPr lang="en-GB" sz="2000" dirty="0"/>
              <a:t>NBK is a game changer. If it is to deliver its core value propositions effectively and economically there needs to be a significant shift towards a more open licensing environment to permit re-use of bibliographic metadata</a:t>
            </a:r>
            <a:r>
              <a:rPr lang="en-GB" sz="2000" dirty="0" smtClean="0"/>
              <a:t>.” </a:t>
            </a:r>
            <a:endParaRPr lang="en-GB" sz="2000" dirty="0"/>
          </a:p>
        </p:txBody>
      </p:sp>
      <p:sp>
        <p:nvSpPr>
          <p:cNvPr id="4" name="TextBox 3"/>
          <p:cNvSpPr txBox="1"/>
          <p:nvPr/>
        </p:nvSpPr>
        <p:spPr>
          <a:xfrm>
            <a:off x="5370287" y="179438"/>
            <a:ext cx="6429827" cy="461665"/>
          </a:xfrm>
          <a:prstGeom prst="rect">
            <a:avLst/>
          </a:prstGeom>
          <a:noFill/>
        </p:spPr>
        <p:txBody>
          <a:bodyPr wrap="square" rtlCol="0">
            <a:spAutoFit/>
          </a:bodyPr>
          <a:lstStyle/>
          <a:p>
            <a:pPr algn="r"/>
            <a:r>
              <a:rPr lang="en-GB" sz="2400" dirty="0" smtClean="0">
                <a:solidFill>
                  <a:srgbClr val="0070C0"/>
                </a:solidFill>
              </a:rPr>
              <a:t>Conclusions</a:t>
            </a:r>
            <a:endParaRPr lang="en-GB" sz="2400" dirty="0">
              <a:solidFill>
                <a:srgbClr val="0070C0"/>
              </a:solidFill>
            </a:endParaRPr>
          </a:p>
        </p:txBody>
      </p:sp>
    </p:spTree>
    <p:extLst>
      <p:ext uri="{BB962C8B-B14F-4D97-AF65-F5344CB8AC3E}">
        <p14:creationId xmlns:p14="http://schemas.microsoft.com/office/powerpoint/2010/main" val="2043728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TotalTime>
  <Words>1148</Words>
  <Application>Microsoft Office PowerPoint</Application>
  <PresentationFormat>Widescreen</PresentationFormat>
  <Paragraphs>155</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SimSun</vt:lpstr>
      <vt:lpstr>Arial</vt:lpstr>
      <vt:lpstr>Calibri</vt:lpstr>
      <vt:lpstr>Calibri Light</vt:lpstr>
      <vt:lpstr>Courier New</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Neil Grindley</dc:creator>
  <cp:lastModifiedBy>Neil Grindley</cp:lastModifiedBy>
  <cp:revision>18</cp:revision>
  <dcterms:created xsi:type="dcterms:W3CDTF">2018-11-25T16:39:51Z</dcterms:created>
  <dcterms:modified xsi:type="dcterms:W3CDTF">2018-11-25T19:49:34Z</dcterms:modified>
</cp:coreProperties>
</file>